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3962400" cy="7924800"/>
  <p:notesSz cx="3962400" cy="7924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277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9" d="100"/>
          <a:sy n="139" d="100"/>
        </p:scale>
        <p:origin x="338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717675" cy="396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244725" y="0"/>
            <a:ext cx="1716088" cy="396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C3777-331D-4458-9C07-EF368C23719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990600"/>
            <a:ext cx="1336675" cy="2674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875" y="3813175"/>
            <a:ext cx="3168650" cy="31210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527925"/>
            <a:ext cx="1717675" cy="396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244725" y="7527925"/>
            <a:ext cx="1716088" cy="396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228-EA24-4AF0-A4CE-0978377A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1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67228-EA24-4AF0-A4CE-0978377AF0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5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7180" y="2456688"/>
            <a:ext cx="3368040" cy="1664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94360" y="4437888"/>
            <a:ext cx="2773680" cy="198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8120" y="1822704"/>
            <a:ext cx="1723644" cy="5230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040636" y="1822704"/>
            <a:ext cx="1723644" cy="5230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120" y="316992"/>
            <a:ext cx="3566160" cy="1267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20" y="1822704"/>
            <a:ext cx="3566160" cy="5230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47216" y="7370064"/>
            <a:ext cx="1267968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98120" y="7370064"/>
            <a:ext cx="911352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852928" y="7370064"/>
            <a:ext cx="911352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RCW/default.aspx?cite=46.0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hyperlink" Target="https://app.leg.wa.gov/RCW/default.aspx?cite=46.04.169" TargetMode="External"/><Relationship Id="rId4" Type="http://schemas.openxmlformats.org/officeDocument/2006/relationships/hyperlink" Target="https://app.leg.wa.gov/RCW/default.aspx?cite=46.04.07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RCW/default.aspx?cite=46.04.16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leg.wa.gov/RCW/default.aspx?cite=46.04.33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rcw/default.aspx?cite=46.61.755" TargetMode="External"/><Relationship Id="rId2" Type="http://schemas.openxmlformats.org/officeDocument/2006/relationships/hyperlink" Target="https://library.municode.com/wa/camas/codes/code_of_ordinances?nodeId=TIT10VETR_CH10.24SKROSKCOBIOTSIDE_10.24.070HER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pp.leg.wa.gov/rcw/default.aspx?cite=46.61.710" TargetMode="External"/><Relationship Id="rId4" Type="http://schemas.openxmlformats.org/officeDocument/2006/relationships/hyperlink" Target="https://app.leg.wa.gov/rcw/default.aspx?cite=46.61.7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l.wa.gov/driver-licenses-and-permits/motorcycle/motorcycle-endorsement-training-and-testing/types-motorcycle-training-courses" TargetMode="External"/><Relationship Id="rId2" Type="http://schemas.openxmlformats.org/officeDocument/2006/relationships/hyperlink" Target="https://app.leg.wa.gov/rcw/default.aspx?cite=46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655" y="589280"/>
            <a:ext cx="2851150" cy="6750050"/>
          </a:xfrm>
          <a:custGeom>
            <a:avLst/>
            <a:gdLst/>
            <a:ahLst/>
            <a:cxnLst/>
            <a:rect l="l" t="t" r="r" b="b"/>
            <a:pathLst>
              <a:path w="2851150" h="6750050">
                <a:moveTo>
                  <a:pt x="0" y="6750050"/>
                </a:moveTo>
                <a:lnTo>
                  <a:pt x="2851149" y="6750050"/>
                </a:lnTo>
                <a:lnTo>
                  <a:pt x="2851149" y="0"/>
                </a:lnTo>
                <a:lnTo>
                  <a:pt x="0" y="0"/>
                </a:lnTo>
                <a:lnTo>
                  <a:pt x="0" y="6750050"/>
                </a:lnTo>
                <a:close/>
              </a:path>
            </a:pathLst>
          </a:custGeom>
          <a:solidFill>
            <a:srgbClr val="2C5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3814" y="859790"/>
            <a:ext cx="1346199" cy="1346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2955" y="5286375"/>
            <a:ext cx="2334895" cy="185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655" y="578485"/>
            <a:ext cx="2851150" cy="6750050"/>
          </a:xfrm>
          <a:custGeom>
            <a:avLst/>
            <a:gdLst/>
            <a:ahLst/>
            <a:cxnLst/>
            <a:rect l="l" t="t" r="r" b="b"/>
            <a:pathLst>
              <a:path w="2851150" h="6750050">
                <a:moveTo>
                  <a:pt x="0" y="6750050"/>
                </a:moveTo>
                <a:lnTo>
                  <a:pt x="2851149" y="6750050"/>
                </a:lnTo>
                <a:lnTo>
                  <a:pt x="2851149" y="0"/>
                </a:lnTo>
                <a:lnTo>
                  <a:pt x="0" y="0"/>
                </a:lnTo>
                <a:lnTo>
                  <a:pt x="0" y="6750050"/>
                </a:lnTo>
                <a:close/>
              </a:path>
            </a:pathLst>
          </a:custGeom>
          <a:ln w="15875">
            <a:solidFill>
              <a:srgbClr val="1F39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0608" y="2425560"/>
            <a:ext cx="2425700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16700"/>
              </a:lnSpc>
              <a:spcBef>
                <a:spcPts val="100"/>
              </a:spcBef>
            </a:pP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Know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Rules  About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Operating  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Electric</a:t>
            </a:r>
            <a:r>
              <a:rPr sz="2500" b="1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mbria"/>
                <a:cs typeface="Cambria"/>
              </a:rPr>
              <a:t>Assisted  </a:t>
            </a:r>
            <a:r>
              <a:rPr sz="2500" b="1" spc="-5" dirty="0">
                <a:solidFill>
                  <a:srgbClr val="FFFFFF"/>
                </a:solidFill>
                <a:latin typeface="Cambria"/>
                <a:cs typeface="Cambria"/>
              </a:rPr>
              <a:t>Bicycles and  Motorcycles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  <p:transition spd="slow">
    <p:cover/>
    <p:sndAc>
      <p:stSnd>
        <p:snd r:embed="rId3" name="arrow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4775" y="6198235"/>
            <a:ext cx="1095997" cy="1046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6712" y="619760"/>
            <a:ext cx="2617470" cy="2073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600"/>
              </a:lnSpc>
              <a:spcBef>
                <a:spcPts val="135"/>
              </a:spcBef>
            </a:pPr>
            <a:r>
              <a:rPr sz="1100" dirty="0">
                <a:latin typeface="Cambria"/>
                <a:cs typeface="Cambria"/>
              </a:rPr>
              <a:t>With so many </a:t>
            </a:r>
            <a:r>
              <a:rPr sz="1100" spc="-5" dirty="0">
                <a:latin typeface="Cambria"/>
                <a:cs typeface="Cambria"/>
              </a:rPr>
              <a:t>different options </a:t>
            </a:r>
            <a:r>
              <a:rPr sz="1100" dirty="0">
                <a:latin typeface="Cambria"/>
                <a:cs typeface="Cambria"/>
              </a:rPr>
              <a:t>on </a:t>
            </a:r>
            <a:r>
              <a:rPr sz="1100" spc="-5" dirty="0">
                <a:latin typeface="Cambria"/>
                <a:cs typeface="Cambria"/>
              </a:rPr>
              <a:t>the  </a:t>
            </a:r>
            <a:r>
              <a:rPr sz="1100" dirty="0">
                <a:latin typeface="Cambria"/>
                <a:cs typeface="Cambria"/>
              </a:rPr>
              <a:t>market, it’s </a:t>
            </a:r>
            <a:r>
              <a:rPr sz="1100" spc="-5" dirty="0">
                <a:latin typeface="Cambria"/>
                <a:cs typeface="Cambria"/>
              </a:rPr>
              <a:t>especially important to  understand </a:t>
            </a:r>
            <a:r>
              <a:rPr sz="1100" dirty="0">
                <a:latin typeface="Cambria"/>
                <a:cs typeface="Cambria"/>
              </a:rPr>
              <a:t>the key </a:t>
            </a:r>
            <a:r>
              <a:rPr sz="1100" spc="-5" dirty="0">
                <a:latin typeface="Cambria"/>
                <a:cs typeface="Cambria"/>
              </a:rPr>
              <a:t>differences </a:t>
            </a:r>
            <a:r>
              <a:rPr sz="1100" dirty="0">
                <a:latin typeface="Cambria"/>
                <a:cs typeface="Cambria"/>
              </a:rPr>
              <a:t>between  bicycles and </a:t>
            </a:r>
            <a:r>
              <a:rPr sz="1100" spc="-5" dirty="0">
                <a:latin typeface="Cambria"/>
                <a:cs typeface="Cambria"/>
              </a:rPr>
              <a:t>motorcycles. </a:t>
            </a:r>
            <a:r>
              <a:rPr sz="1100" dirty="0">
                <a:latin typeface="Cambria"/>
                <a:cs typeface="Cambria"/>
              </a:rPr>
              <a:t>The Camas </a:t>
            </a:r>
            <a:r>
              <a:rPr sz="1100" spc="-5" dirty="0">
                <a:latin typeface="Cambria"/>
                <a:cs typeface="Cambria"/>
              </a:rPr>
              <a:t>Police  Department wants all riders to be safe </a:t>
            </a:r>
            <a:r>
              <a:rPr sz="1100" dirty="0">
                <a:latin typeface="Cambria"/>
                <a:cs typeface="Cambria"/>
              </a:rPr>
              <a:t>and  avoid </a:t>
            </a:r>
            <a:r>
              <a:rPr sz="1100" spc="-5" dirty="0">
                <a:latin typeface="Cambria"/>
                <a:cs typeface="Cambria"/>
              </a:rPr>
              <a:t>costly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infractions.</a:t>
            </a:r>
            <a:endParaRPr sz="1100">
              <a:latin typeface="Cambria"/>
              <a:cs typeface="Cambria"/>
            </a:endParaRPr>
          </a:p>
          <a:p>
            <a:pPr marL="12700" marR="56515">
              <a:lnSpc>
                <a:spcPct val="97600"/>
              </a:lnSpc>
              <a:spcBef>
                <a:spcPts val="620"/>
              </a:spcBef>
            </a:pPr>
            <a:r>
              <a:rPr sz="1100" spc="-5" dirty="0">
                <a:latin typeface="Cambria"/>
                <a:cs typeface="Cambria"/>
              </a:rPr>
              <a:t>Knowing </a:t>
            </a:r>
            <a:r>
              <a:rPr sz="1100" dirty="0">
                <a:latin typeface="Cambria"/>
                <a:cs typeface="Cambria"/>
              </a:rPr>
              <a:t>what </a:t>
            </a:r>
            <a:r>
              <a:rPr sz="1100" spc="-5" dirty="0">
                <a:latin typeface="Cambria"/>
                <a:cs typeface="Cambria"/>
              </a:rPr>
              <a:t>type </a:t>
            </a:r>
            <a:r>
              <a:rPr sz="1100" dirty="0">
                <a:latin typeface="Cambria"/>
                <a:cs typeface="Cambria"/>
              </a:rPr>
              <a:t>of </a:t>
            </a:r>
            <a:r>
              <a:rPr sz="1100" spc="-5" dirty="0">
                <a:latin typeface="Cambria"/>
                <a:cs typeface="Cambria"/>
              </a:rPr>
              <a:t>electric </a:t>
            </a:r>
            <a:r>
              <a:rPr sz="1100" dirty="0">
                <a:latin typeface="Cambria"/>
                <a:cs typeface="Cambria"/>
              </a:rPr>
              <a:t>bicycle </a:t>
            </a:r>
            <a:r>
              <a:rPr sz="1100" spc="-5" dirty="0">
                <a:latin typeface="Cambria"/>
                <a:cs typeface="Cambria"/>
              </a:rPr>
              <a:t>or  motorcycle </a:t>
            </a:r>
            <a:r>
              <a:rPr sz="1100" dirty="0">
                <a:latin typeface="Cambria"/>
                <a:cs typeface="Cambria"/>
              </a:rPr>
              <a:t>you own and what </a:t>
            </a:r>
            <a:r>
              <a:rPr sz="1100" spc="-5" dirty="0">
                <a:latin typeface="Cambria"/>
                <a:cs typeface="Cambria"/>
              </a:rPr>
              <a:t>rules apply  to </a:t>
            </a:r>
            <a:r>
              <a:rPr sz="1100" dirty="0">
                <a:latin typeface="Cambria"/>
                <a:cs typeface="Cambria"/>
              </a:rPr>
              <a:t>that </a:t>
            </a:r>
            <a:r>
              <a:rPr sz="1100" spc="-5" dirty="0">
                <a:latin typeface="Cambria"/>
                <a:cs typeface="Cambria"/>
              </a:rPr>
              <a:t>unique transportation is important.  </a:t>
            </a:r>
            <a:r>
              <a:rPr sz="1100" dirty="0">
                <a:latin typeface="Cambria"/>
                <a:cs typeface="Cambria"/>
              </a:rPr>
              <a:t>This </a:t>
            </a:r>
            <a:r>
              <a:rPr sz="1100" spc="-5" dirty="0">
                <a:latin typeface="Cambria"/>
                <a:cs typeface="Cambria"/>
              </a:rPr>
              <a:t>brochure provides information about  </a:t>
            </a:r>
            <a:r>
              <a:rPr sz="1100" dirty="0">
                <a:latin typeface="Cambria"/>
                <a:cs typeface="Cambria"/>
              </a:rPr>
              <a:t>the </a:t>
            </a:r>
            <a:r>
              <a:rPr sz="1100" spc="-5" dirty="0">
                <a:latin typeface="Cambria"/>
                <a:cs typeface="Cambria"/>
              </a:rPr>
              <a:t>types of transportation devices </a:t>
            </a:r>
            <a:r>
              <a:rPr sz="1100" dirty="0">
                <a:latin typeface="Cambria"/>
                <a:cs typeface="Cambria"/>
              </a:rPr>
              <a:t>and  </a:t>
            </a:r>
            <a:r>
              <a:rPr sz="1100" spc="-5" dirty="0">
                <a:latin typeface="Cambria"/>
                <a:cs typeface="Cambria"/>
              </a:rPr>
              <a:t>relevant state </a:t>
            </a:r>
            <a:r>
              <a:rPr sz="1100" dirty="0">
                <a:latin typeface="Cambria"/>
                <a:cs typeface="Cambria"/>
              </a:rPr>
              <a:t>and </a:t>
            </a:r>
            <a:r>
              <a:rPr sz="1100" spc="-5" dirty="0">
                <a:latin typeface="Cambria"/>
                <a:cs typeface="Cambria"/>
              </a:rPr>
              <a:t>local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rules.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091" y="3277616"/>
            <a:ext cx="2660015" cy="286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C5294"/>
                </a:solidFill>
                <a:latin typeface="Cambria"/>
                <a:cs typeface="Cambria"/>
              </a:rPr>
              <a:t>Definitions</a:t>
            </a:r>
            <a:endParaRPr sz="1200">
              <a:latin typeface="Cambria"/>
              <a:cs typeface="Cambria"/>
            </a:endParaRPr>
          </a:p>
          <a:p>
            <a:pPr marL="19685" marR="182880" algn="just">
              <a:lnSpc>
                <a:spcPct val="97600"/>
              </a:lnSpc>
              <a:spcBef>
                <a:spcPts val="875"/>
              </a:spcBef>
            </a:pPr>
            <a:r>
              <a:rPr sz="1100" dirty="0">
                <a:latin typeface="Cambria"/>
                <a:cs typeface="Cambria"/>
              </a:rPr>
              <a:t>The </a:t>
            </a:r>
            <a:r>
              <a:rPr sz="1100" spc="-5" dirty="0">
                <a:latin typeface="Cambria"/>
                <a:cs typeface="Cambria"/>
              </a:rPr>
              <a:t>Revised Code </a:t>
            </a:r>
            <a:r>
              <a:rPr sz="1100" dirty="0">
                <a:latin typeface="Cambria"/>
                <a:cs typeface="Cambria"/>
              </a:rPr>
              <a:t>of </a:t>
            </a:r>
            <a:r>
              <a:rPr sz="1100" spc="-5" dirty="0">
                <a:latin typeface="Cambria"/>
                <a:cs typeface="Cambria"/>
              </a:rPr>
              <a:t>Washington </a:t>
            </a:r>
            <a:r>
              <a:rPr sz="1100" dirty="0">
                <a:latin typeface="Cambria"/>
                <a:cs typeface="Cambria"/>
              </a:rPr>
              <a:t>(RCW)  clearly </a:t>
            </a:r>
            <a:r>
              <a:rPr sz="1100" spc="-5" dirty="0">
                <a:latin typeface="Cambria"/>
                <a:cs typeface="Cambria"/>
              </a:rPr>
              <a:t>defines </a:t>
            </a:r>
            <a:r>
              <a:rPr sz="1100" dirty="0">
                <a:latin typeface="Cambria"/>
                <a:cs typeface="Cambria"/>
              </a:rPr>
              <a:t>the </a:t>
            </a:r>
            <a:r>
              <a:rPr sz="1100" spc="-5" dirty="0">
                <a:latin typeface="Cambria"/>
                <a:cs typeface="Cambria"/>
              </a:rPr>
              <a:t>differences between </a:t>
            </a:r>
            <a:r>
              <a:rPr sz="1100" dirty="0">
                <a:latin typeface="Cambria"/>
                <a:cs typeface="Cambria"/>
              </a:rPr>
              <a:t>a  bicycle, an </a:t>
            </a:r>
            <a:r>
              <a:rPr sz="1100" spc="-5" dirty="0">
                <a:latin typeface="Cambria"/>
                <a:cs typeface="Cambria"/>
              </a:rPr>
              <a:t>electric-assisted </a:t>
            </a:r>
            <a:r>
              <a:rPr sz="1100" dirty="0">
                <a:latin typeface="Cambria"/>
                <a:cs typeface="Cambria"/>
              </a:rPr>
              <a:t>bicycle, and a  </a:t>
            </a:r>
            <a:r>
              <a:rPr sz="1100" spc="-5" dirty="0">
                <a:latin typeface="Cambria"/>
                <a:cs typeface="Cambria"/>
              </a:rPr>
              <a:t>motorcycle (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Title 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46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Chapter</a:t>
            </a:r>
            <a:r>
              <a:rPr sz="1100" u="sng" spc="-20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04</a:t>
            </a:r>
            <a:r>
              <a:rPr sz="1100" dirty="0">
                <a:latin typeface="Cambria"/>
                <a:cs typeface="Cambria"/>
              </a:rPr>
              <a:t>).</a:t>
            </a:r>
            <a:endParaRPr sz="1100">
              <a:latin typeface="Cambria"/>
              <a:cs typeface="Cambria"/>
            </a:endParaRPr>
          </a:p>
          <a:p>
            <a:pPr marL="12700" marR="5080">
              <a:lnSpc>
                <a:spcPct val="116500"/>
              </a:lnSpc>
              <a:spcBef>
                <a:spcPts val="1040"/>
              </a:spcBef>
            </a:pP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4"/>
              </a:rPr>
              <a:t>RCW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4"/>
              </a:rPr>
              <a:t>46.04.071</a:t>
            </a:r>
            <a:r>
              <a:rPr sz="1100" spc="-5" dirty="0">
                <a:solidFill>
                  <a:srgbClr val="2C5294"/>
                </a:solidFill>
                <a:latin typeface="Cambria"/>
                <a:cs typeface="Cambria"/>
                <a:hlinkClick r:id="rId4"/>
              </a:rPr>
              <a:t> </a:t>
            </a:r>
            <a:r>
              <a:rPr sz="1100" spc="-5" dirty="0">
                <a:latin typeface="Cambria"/>
                <a:cs typeface="Cambria"/>
              </a:rPr>
              <a:t>states “</a:t>
            </a:r>
            <a:r>
              <a:rPr sz="1100" b="1" spc="-5" dirty="0">
                <a:latin typeface="Cambria"/>
                <a:cs typeface="Cambria"/>
              </a:rPr>
              <a:t>Bicycle</a:t>
            </a:r>
            <a:r>
              <a:rPr sz="1100" spc="-5" dirty="0">
                <a:latin typeface="Cambria"/>
                <a:cs typeface="Cambria"/>
              </a:rPr>
              <a:t>" means  every device propelled solely by </a:t>
            </a:r>
            <a:r>
              <a:rPr sz="1100" dirty="0">
                <a:latin typeface="Cambria"/>
                <a:cs typeface="Cambria"/>
              </a:rPr>
              <a:t>human  </a:t>
            </a:r>
            <a:r>
              <a:rPr sz="1100" spc="-5" dirty="0">
                <a:latin typeface="Cambria"/>
                <a:cs typeface="Cambria"/>
              </a:rPr>
              <a:t>power, </a:t>
            </a:r>
            <a:r>
              <a:rPr sz="1100" dirty="0">
                <a:latin typeface="Cambria"/>
                <a:cs typeface="Cambria"/>
              </a:rPr>
              <a:t>or an </a:t>
            </a:r>
            <a:r>
              <a:rPr sz="1100" spc="-5" dirty="0">
                <a:latin typeface="Cambria"/>
                <a:cs typeface="Cambria"/>
              </a:rPr>
              <a:t>electric-assisted bicycle </a:t>
            </a:r>
            <a:r>
              <a:rPr sz="1100" dirty="0">
                <a:latin typeface="Cambria"/>
                <a:cs typeface="Cambria"/>
              </a:rPr>
              <a:t>as  defined in 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5"/>
              </a:rPr>
              <a:t>RCW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5"/>
              </a:rPr>
              <a:t>46.04.169</a:t>
            </a:r>
            <a:r>
              <a:rPr sz="1100" spc="-5" dirty="0">
                <a:latin typeface="Cambria"/>
                <a:cs typeface="Cambria"/>
                <a:hlinkClick r:id="rId5"/>
              </a:rPr>
              <a:t>, </a:t>
            </a:r>
            <a:r>
              <a:rPr sz="1100" dirty="0">
                <a:latin typeface="Cambria"/>
                <a:cs typeface="Cambria"/>
              </a:rPr>
              <a:t>upon which a  person or </a:t>
            </a:r>
            <a:r>
              <a:rPr sz="1100" spc="-5" dirty="0">
                <a:latin typeface="Cambria"/>
                <a:cs typeface="Cambria"/>
              </a:rPr>
              <a:t>persons </a:t>
            </a:r>
            <a:r>
              <a:rPr sz="1100" dirty="0">
                <a:latin typeface="Cambria"/>
                <a:cs typeface="Cambria"/>
              </a:rPr>
              <a:t>may </a:t>
            </a:r>
            <a:r>
              <a:rPr sz="1100" spc="-5" dirty="0">
                <a:latin typeface="Cambria"/>
                <a:cs typeface="Cambria"/>
              </a:rPr>
              <a:t>ride, having two  tandem wheels </a:t>
            </a:r>
            <a:r>
              <a:rPr sz="1100" dirty="0">
                <a:latin typeface="Cambria"/>
                <a:cs typeface="Cambria"/>
              </a:rPr>
              <a:t>either </a:t>
            </a:r>
            <a:r>
              <a:rPr sz="1100" spc="-5" dirty="0">
                <a:latin typeface="Cambria"/>
                <a:cs typeface="Cambria"/>
              </a:rPr>
              <a:t>of </a:t>
            </a:r>
            <a:r>
              <a:rPr sz="1100" dirty="0">
                <a:latin typeface="Cambria"/>
                <a:cs typeface="Cambria"/>
              </a:rPr>
              <a:t>which </a:t>
            </a:r>
            <a:r>
              <a:rPr sz="1100" spc="-5" dirty="0">
                <a:latin typeface="Cambria"/>
                <a:cs typeface="Cambria"/>
              </a:rPr>
              <a:t>is sixteen  </a:t>
            </a:r>
            <a:r>
              <a:rPr sz="1100" dirty="0">
                <a:latin typeface="Cambria"/>
                <a:cs typeface="Cambria"/>
              </a:rPr>
              <a:t>inches or </a:t>
            </a:r>
            <a:r>
              <a:rPr sz="1100" spc="-5" dirty="0">
                <a:latin typeface="Cambria"/>
                <a:cs typeface="Cambria"/>
              </a:rPr>
              <a:t>more </a:t>
            </a:r>
            <a:r>
              <a:rPr sz="1100" dirty="0">
                <a:latin typeface="Cambria"/>
                <a:cs typeface="Cambria"/>
              </a:rPr>
              <a:t>in </a:t>
            </a:r>
            <a:r>
              <a:rPr sz="1100" spc="-5" dirty="0">
                <a:latin typeface="Cambria"/>
                <a:cs typeface="Cambria"/>
              </a:rPr>
              <a:t>diameter, </a:t>
            </a:r>
            <a:r>
              <a:rPr sz="1100" dirty="0">
                <a:latin typeface="Cambria"/>
                <a:cs typeface="Cambria"/>
              </a:rPr>
              <a:t>or </a:t>
            </a:r>
            <a:r>
              <a:rPr sz="1100" spc="-5" dirty="0">
                <a:latin typeface="Cambria"/>
                <a:cs typeface="Cambria"/>
              </a:rPr>
              <a:t>three wheels,  </a:t>
            </a:r>
            <a:r>
              <a:rPr sz="1100" dirty="0">
                <a:latin typeface="Cambria"/>
                <a:cs typeface="Cambria"/>
              </a:rPr>
              <a:t>any one of which is </a:t>
            </a:r>
            <a:r>
              <a:rPr sz="1100" spc="-5" dirty="0">
                <a:latin typeface="Cambria"/>
                <a:cs typeface="Cambria"/>
              </a:rPr>
              <a:t>twenty </a:t>
            </a:r>
            <a:r>
              <a:rPr sz="1100" dirty="0">
                <a:latin typeface="Cambria"/>
                <a:cs typeface="Cambria"/>
              </a:rPr>
              <a:t>inches or more  in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diameter.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6282" y="3035300"/>
            <a:ext cx="2418077" cy="86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985" y="6276073"/>
            <a:ext cx="1067434" cy="996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5083" y="619760"/>
            <a:ext cx="2731770" cy="5700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1755" marR="10795">
              <a:lnSpc>
                <a:spcPct val="97700"/>
              </a:lnSpc>
              <a:spcBef>
                <a:spcPts val="135"/>
              </a:spcBef>
            </a:pP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RCW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46.04.169</a:t>
            </a:r>
            <a:r>
              <a:rPr sz="1100" spc="-5" dirty="0">
                <a:solidFill>
                  <a:srgbClr val="2C5294"/>
                </a:solidFill>
                <a:latin typeface="Cambria"/>
                <a:cs typeface="Cambria"/>
                <a:hlinkClick r:id="rId3"/>
              </a:rPr>
              <a:t> </a:t>
            </a:r>
            <a:r>
              <a:rPr sz="1100" spc="-5" dirty="0">
                <a:latin typeface="Cambria"/>
                <a:cs typeface="Cambria"/>
              </a:rPr>
              <a:t>states “</a:t>
            </a:r>
            <a:r>
              <a:rPr sz="1100" b="1" spc="-5" dirty="0">
                <a:latin typeface="Cambria"/>
                <a:cs typeface="Cambria"/>
              </a:rPr>
              <a:t>Electric-assisted  bicycle</a:t>
            </a:r>
            <a:r>
              <a:rPr sz="1100" spc="-5" dirty="0">
                <a:latin typeface="Cambria"/>
                <a:cs typeface="Cambria"/>
              </a:rPr>
              <a:t>" means </a:t>
            </a:r>
            <a:r>
              <a:rPr sz="1100" dirty="0">
                <a:latin typeface="Cambria"/>
                <a:cs typeface="Cambria"/>
              </a:rPr>
              <a:t>a </a:t>
            </a:r>
            <a:r>
              <a:rPr sz="1100" spc="-5" dirty="0">
                <a:latin typeface="Cambria"/>
                <a:cs typeface="Cambria"/>
              </a:rPr>
              <a:t>bicycle </a:t>
            </a:r>
            <a:r>
              <a:rPr sz="1100" dirty="0">
                <a:latin typeface="Cambria"/>
                <a:cs typeface="Cambria"/>
              </a:rPr>
              <a:t>with </a:t>
            </a:r>
            <a:r>
              <a:rPr sz="1100" spc="-5" dirty="0">
                <a:latin typeface="Cambria"/>
                <a:cs typeface="Cambria"/>
              </a:rPr>
              <a:t>two </a:t>
            </a:r>
            <a:r>
              <a:rPr sz="1100" dirty="0">
                <a:latin typeface="Cambria"/>
                <a:cs typeface="Cambria"/>
              </a:rPr>
              <a:t>or </a:t>
            </a:r>
            <a:r>
              <a:rPr sz="1100" spc="-5" dirty="0">
                <a:latin typeface="Cambria"/>
                <a:cs typeface="Cambria"/>
              </a:rPr>
              <a:t>three  wheels, </a:t>
            </a:r>
            <a:r>
              <a:rPr sz="1100" dirty="0">
                <a:latin typeface="Cambria"/>
                <a:cs typeface="Cambria"/>
              </a:rPr>
              <a:t>a </a:t>
            </a:r>
            <a:r>
              <a:rPr sz="1100" spc="-5" dirty="0">
                <a:latin typeface="Cambria"/>
                <a:cs typeface="Cambria"/>
              </a:rPr>
              <a:t>saddle, </a:t>
            </a:r>
            <a:r>
              <a:rPr sz="1100" dirty="0">
                <a:latin typeface="Cambria"/>
                <a:cs typeface="Cambria"/>
              </a:rPr>
              <a:t>fully </a:t>
            </a:r>
            <a:r>
              <a:rPr sz="1100" spc="-5" dirty="0">
                <a:latin typeface="Cambria"/>
                <a:cs typeface="Cambria"/>
              </a:rPr>
              <a:t>operative pedals for  </a:t>
            </a:r>
            <a:r>
              <a:rPr sz="1100" dirty="0">
                <a:latin typeface="Cambria"/>
                <a:cs typeface="Cambria"/>
              </a:rPr>
              <a:t>human </a:t>
            </a:r>
            <a:r>
              <a:rPr sz="1100" spc="-5" dirty="0">
                <a:latin typeface="Cambria"/>
                <a:cs typeface="Cambria"/>
              </a:rPr>
              <a:t>propulsion, </a:t>
            </a:r>
            <a:r>
              <a:rPr sz="1100" dirty="0">
                <a:latin typeface="Cambria"/>
                <a:cs typeface="Cambria"/>
              </a:rPr>
              <a:t>and </a:t>
            </a:r>
            <a:r>
              <a:rPr sz="1100" spc="-10" dirty="0">
                <a:latin typeface="Cambria"/>
                <a:cs typeface="Cambria"/>
              </a:rPr>
              <a:t>an </a:t>
            </a:r>
            <a:r>
              <a:rPr sz="1100" spc="-5" dirty="0">
                <a:latin typeface="Cambria"/>
                <a:cs typeface="Cambria"/>
              </a:rPr>
              <a:t>electric motor.  </a:t>
            </a:r>
            <a:r>
              <a:rPr sz="1100" dirty="0">
                <a:latin typeface="Cambria"/>
                <a:cs typeface="Cambria"/>
              </a:rPr>
              <a:t>The </a:t>
            </a:r>
            <a:r>
              <a:rPr sz="1100" spc="-5" dirty="0">
                <a:latin typeface="Cambria"/>
                <a:cs typeface="Cambria"/>
              </a:rPr>
              <a:t>electric-assisted bicycle's electric </a:t>
            </a:r>
            <a:r>
              <a:rPr sz="1100" dirty="0">
                <a:latin typeface="Cambria"/>
                <a:cs typeface="Cambria"/>
              </a:rPr>
              <a:t>motor  must have a </a:t>
            </a:r>
            <a:r>
              <a:rPr sz="1100" spc="-5" dirty="0">
                <a:latin typeface="Cambria"/>
                <a:cs typeface="Cambria"/>
              </a:rPr>
              <a:t>power output </a:t>
            </a:r>
            <a:r>
              <a:rPr sz="1100" dirty="0">
                <a:latin typeface="Cambria"/>
                <a:cs typeface="Cambria"/>
              </a:rPr>
              <a:t>of </a:t>
            </a:r>
            <a:r>
              <a:rPr sz="1100" spc="-5" dirty="0">
                <a:latin typeface="Cambria"/>
                <a:cs typeface="Cambria"/>
              </a:rPr>
              <a:t>no more </a:t>
            </a:r>
            <a:r>
              <a:rPr sz="1100" dirty="0">
                <a:latin typeface="Cambria"/>
                <a:cs typeface="Cambria"/>
              </a:rPr>
              <a:t>than  seven </a:t>
            </a:r>
            <a:r>
              <a:rPr sz="1100" spc="-5" dirty="0">
                <a:latin typeface="Cambria"/>
                <a:cs typeface="Cambria"/>
              </a:rPr>
              <a:t>hundred fifty </a:t>
            </a:r>
            <a:r>
              <a:rPr sz="1100" dirty="0">
                <a:latin typeface="Cambria"/>
                <a:cs typeface="Cambria"/>
              </a:rPr>
              <a:t>watts. </a:t>
            </a:r>
            <a:r>
              <a:rPr sz="1100" spc="-5" dirty="0">
                <a:latin typeface="Cambria"/>
                <a:cs typeface="Cambria"/>
              </a:rPr>
              <a:t>Electric-assisted  </a:t>
            </a:r>
            <a:r>
              <a:rPr sz="1100" dirty="0">
                <a:latin typeface="Cambria"/>
                <a:cs typeface="Cambria"/>
              </a:rPr>
              <a:t>bicycle must meet </a:t>
            </a:r>
            <a:r>
              <a:rPr sz="1100" spc="-5" dirty="0">
                <a:latin typeface="Cambria"/>
                <a:cs typeface="Cambria"/>
              </a:rPr>
              <a:t>the requirements </a:t>
            </a:r>
            <a:r>
              <a:rPr sz="1100" dirty="0">
                <a:latin typeface="Cambria"/>
                <a:cs typeface="Cambria"/>
              </a:rPr>
              <a:t>of one  of the </a:t>
            </a:r>
            <a:r>
              <a:rPr sz="1100" spc="-5" dirty="0">
                <a:latin typeface="Cambria"/>
                <a:cs typeface="Cambria"/>
              </a:rPr>
              <a:t>following three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classifications: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mbria"/>
              <a:cs typeface="Cambria"/>
            </a:endParaRPr>
          </a:p>
          <a:p>
            <a:pPr marL="241300" marR="5080" indent="-229235">
              <a:lnSpc>
                <a:spcPct val="97700"/>
              </a:lnSpc>
              <a:buAutoNum type="arabicPeriod"/>
              <a:tabLst>
                <a:tab pos="241935" algn="l"/>
              </a:tabLst>
            </a:pPr>
            <a:r>
              <a:rPr sz="1100" spc="-5" dirty="0">
                <a:latin typeface="Cambria"/>
                <a:cs typeface="Cambria"/>
              </a:rPr>
              <a:t>"</a:t>
            </a:r>
            <a:r>
              <a:rPr sz="1100" b="1" spc="-5" dirty="0">
                <a:latin typeface="Cambria"/>
                <a:cs typeface="Cambria"/>
              </a:rPr>
              <a:t>Class </a:t>
            </a:r>
            <a:r>
              <a:rPr sz="1100" b="1" dirty="0">
                <a:latin typeface="Cambria"/>
                <a:cs typeface="Cambria"/>
              </a:rPr>
              <a:t>1 </a:t>
            </a:r>
            <a:r>
              <a:rPr sz="1100" b="1" spc="-5" dirty="0">
                <a:latin typeface="Cambria"/>
                <a:cs typeface="Cambria"/>
              </a:rPr>
              <a:t>electric-assisted bicycle</a:t>
            </a:r>
            <a:r>
              <a:rPr sz="1100" spc="-5" dirty="0">
                <a:latin typeface="Cambria"/>
                <a:cs typeface="Cambria"/>
              </a:rPr>
              <a:t>"  means </a:t>
            </a:r>
            <a:r>
              <a:rPr sz="1100" dirty="0">
                <a:latin typeface="Cambria"/>
                <a:cs typeface="Cambria"/>
              </a:rPr>
              <a:t>an </a:t>
            </a:r>
            <a:r>
              <a:rPr sz="1100" spc="-5" dirty="0">
                <a:latin typeface="Cambria"/>
                <a:cs typeface="Cambria"/>
              </a:rPr>
              <a:t>electric-assisted </a:t>
            </a:r>
            <a:r>
              <a:rPr sz="1100" dirty="0">
                <a:latin typeface="Cambria"/>
                <a:cs typeface="Cambria"/>
              </a:rPr>
              <a:t>bicycle </a:t>
            </a:r>
            <a:r>
              <a:rPr sz="1100" spc="5" dirty="0">
                <a:latin typeface="Cambria"/>
                <a:cs typeface="Cambria"/>
              </a:rPr>
              <a:t>in  </a:t>
            </a:r>
            <a:r>
              <a:rPr sz="1100" dirty="0">
                <a:latin typeface="Cambria"/>
                <a:cs typeface="Cambria"/>
              </a:rPr>
              <a:t>which the motor </a:t>
            </a:r>
            <a:r>
              <a:rPr sz="1100" spc="-5" dirty="0">
                <a:latin typeface="Cambria"/>
                <a:cs typeface="Cambria"/>
              </a:rPr>
              <a:t>provides </a:t>
            </a:r>
            <a:r>
              <a:rPr sz="1100" dirty="0">
                <a:latin typeface="Cambria"/>
                <a:cs typeface="Cambria"/>
              </a:rPr>
              <a:t>assistance</a:t>
            </a:r>
            <a:r>
              <a:rPr sz="1100" spc="-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only  when the </a:t>
            </a:r>
            <a:r>
              <a:rPr sz="1100" spc="-5" dirty="0">
                <a:latin typeface="Cambria"/>
                <a:cs typeface="Cambria"/>
              </a:rPr>
              <a:t>rider is pedaling </a:t>
            </a:r>
            <a:r>
              <a:rPr sz="1100" dirty="0">
                <a:latin typeface="Cambria"/>
                <a:cs typeface="Cambria"/>
              </a:rPr>
              <a:t>and </a:t>
            </a:r>
            <a:r>
              <a:rPr sz="1100" spc="-5" dirty="0">
                <a:latin typeface="Cambria"/>
                <a:cs typeface="Cambria"/>
              </a:rPr>
              <a:t>ceases to  provide assistance </a:t>
            </a:r>
            <a:r>
              <a:rPr sz="1100" dirty="0">
                <a:latin typeface="Cambria"/>
                <a:cs typeface="Cambria"/>
              </a:rPr>
              <a:t>when </a:t>
            </a:r>
            <a:r>
              <a:rPr sz="1100" spc="-5" dirty="0">
                <a:latin typeface="Cambria"/>
                <a:cs typeface="Cambria"/>
              </a:rPr>
              <a:t>the bicycle  reaches the </a:t>
            </a:r>
            <a:r>
              <a:rPr sz="1100" dirty="0">
                <a:latin typeface="Cambria"/>
                <a:cs typeface="Cambria"/>
              </a:rPr>
              <a:t>speed </a:t>
            </a:r>
            <a:r>
              <a:rPr sz="1100" spc="-5" dirty="0">
                <a:latin typeface="Cambria"/>
                <a:cs typeface="Cambria"/>
              </a:rPr>
              <a:t>of twenty </a:t>
            </a:r>
            <a:r>
              <a:rPr sz="1100" dirty="0">
                <a:latin typeface="Cambria"/>
                <a:cs typeface="Cambria"/>
              </a:rPr>
              <a:t>miles per  hour.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mbria"/>
              <a:buAutoNum type="arabicPeriod"/>
            </a:pPr>
            <a:endParaRPr sz="1450">
              <a:latin typeface="Cambria"/>
              <a:cs typeface="Cambria"/>
            </a:endParaRPr>
          </a:p>
          <a:p>
            <a:pPr marL="241300" marR="15240" indent="-229235">
              <a:lnSpc>
                <a:spcPct val="97700"/>
              </a:lnSpc>
              <a:buAutoNum type="arabicPeriod"/>
              <a:tabLst>
                <a:tab pos="241935" algn="l"/>
              </a:tabLst>
            </a:pPr>
            <a:r>
              <a:rPr sz="1100" spc="-5" dirty="0">
                <a:latin typeface="Cambria"/>
                <a:cs typeface="Cambria"/>
              </a:rPr>
              <a:t>"</a:t>
            </a:r>
            <a:r>
              <a:rPr sz="1100" b="1" spc="-5" dirty="0">
                <a:latin typeface="Cambria"/>
                <a:cs typeface="Cambria"/>
              </a:rPr>
              <a:t>Class </a:t>
            </a:r>
            <a:r>
              <a:rPr sz="1100" b="1" dirty="0">
                <a:latin typeface="Cambria"/>
                <a:cs typeface="Cambria"/>
              </a:rPr>
              <a:t>2 </a:t>
            </a:r>
            <a:r>
              <a:rPr sz="1100" b="1" spc="-5" dirty="0">
                <a:latin typeface="Cambria"/>
                <a:cs typeface="Cambria"/>
              </a:rPr>
              <a:t>electric-assisted bicycle</a:t>
            </a:r>
            <a:r>
              <a:rPr sz="1100" spc="-5" dirty="0">
                <a:latin typeface="Cambria"/>
                <a:cs typeface="Cambria"/>
              </a:rPr>
              <a:t>"  means </a:t>
            </a:r>
            <a:r>
              <a:rPr sz="1100" dirty="0">
                <a:latin typeface="Cambria"/>
                <a:cs typeface="Cambria"/>
              </a:rPr>
              <a:t>an </a:t>
            </a:r>
            <a:r>
              <a:rPr sz="1100" spc="-5" dirty="0">
                <a:latin typeface="Cambria"/>
                <a:cs typeface="Cambria"/>
              </a:rPr>
              <a:t>electric-assisted </a:t>
            </a:r>
            <a:r>
              <a:rPr sz="1100" dirty="0">
                <a:latin typeface="Cambria"/>
                <a:cs typeface="Cambria"/>
              </a:rPr>
              <a:t>bicycle </a:t>
            </a:r>
            <a:r>
              <a:rPr sz="1100" spc="5" dirty="0">
                <a:latin typeface="Cambria"/>
                <a:cs typeface="Cambria"/>
              </a:rPr>
              <a:t>in  </a:t>
            </a:r>
            <a:r>
              <a:rPr sz="1100" dirty="0">
                <a:latin typeface="Cambria"/>
                <a:cs typeface="Cambria"/>
              </a:rPr>
              <a:t>which the motor </a:t>
            </a:r>
            <a:r>
              <a:rPr sz="1100" spc="-5" dirty="0">
                <a:latin typeface="Cambria"/>
                <a:cs typeface="Cambria"/>
              </a:rPr>
              <a:t>may be </a:t>
            </a:r>
            <a:r>
              <a:rPr sz="1100" dirty="0">
                <a:latin typeface="Cambria"/>
                <a:cs typeface="Cambria"/>
              </a:rPr>
              <a:t>used </a:t>
            </a:r>
            <a:r>
              <a:rPr sz="1100" spc="-5" dirty="0">
                <a:latin typeface="Cambria"/>
                <a:cs typeface="Cambria"/>
              </a:rPr>
              <a:t>exclusively  to propel </a:t>
            </a:r>
            <a:r>
              <a:rPr sz="1100" dirty="0">
                <a:latin typeface="Cambria"/>
                <a:cs typeface="Cambria"/>
              </a:rPr>
              <a:t>the </a:t>
            </a:r>
            <a:r>
              <a:rPr sz="1100" spc="-5" dirty="0">
                <a:latin typeface="Cambria"/>
                <a:cs typeface="Cambria"/>
              </a:rPr>
              <a:t>bicycle </a:t>
            </a:r>
            <a:r>
              <a:rPr sz="1100" dirty="0">
                <a:latin typeface="Cambria"/>
                <a:cs typeface="Cambria"/>
              </a:rPr>
              <a:t>and </a:t>
            </a:r>
            <a:r>
              <a:rPr sz="1100" spc="-5" dirty="0">
                <a:latin typeface="Cambria"/>
                <a:cs typeface="Cambria"/>
              </a:rPr>
              <a:t>is </a:t>
            </a:r>
            <a:r>
              <a:rPr sz="1100" dirty="0">
                <a:latin typeface="Cambria"/>
                <a:cs typeface="Cambria"/>
              </a:rPr>
              <a:t>not </a:t>
            </a:r>
            <a:r>
              <a:rPr sz="1100" spc="-5" dirty="0">
                <a:latin typeface="Cambria"/>
                <a:cs typeface="Cambria"/>
              </a:rPr>
              <a:t>capable </a:t>
            </a:r>
            <a:r>
              <a:rPr sz="1100" dirty="0">
                <a:latin typeface="Cambria"/>
                <a:cs typeface="Cambria"/>
              </a:rPr>
              <a:t>of  </a:t>
            </a:r>
            <a:r>
              <a:rPr sz="1100" spc="-5" dirty="0">
                <a:latin typeface="Cambria"/>
                <a:cs typeface="Cambria"/>
              </a:rPr>
              <a:t>providing assistance </a:t>
            </a:r>
            <a:r>
              <a:rPr sz="1100" spc="-10" dirty="0">
                <a:latin typeface="Cambria"/>
                <a:cs typeface="Cambria"/>
              </a:rPr>
              <a:t>when </a:t>
            </a:r>
            <a:r>
              <a:rPr sz="1100" dirty="0">
                <a:latin typeface="Cambria"/>
                <a:cs typeface="Cambria"/>
              </a:rPr>
              <a:t>the bicycle  </a:t>
            </a:r>
            <a:r>
              <a:rPr sz="1100" spc="-5" dirty="0">
                <a:latin typeface="Cambria"/>
                <a:cs typeface="Cambria"/>
              </a:rPr>
              <a:t>reaches the </a:t>
            </a:r>
            <a:r>
              <a:rPr sz="1100" dirty="0">
                <a:latin typeface="Cambria"/>
                <a:cs typeface="Cambria"/>
              </a:rPr>
              <a:t>speed </a:t>
            </a:r>
            <a:r>
              <a:rPr sz="1100" spc="-5" dirty="0">
                <a:latin typeface="Cambria"/>
                <a:cs typeface="Cambria"/>
              </a:rPr>
              <a:t>of twenty </a:t>
            </a:r>
            <a:r>
              <a:rPr sz="1100" dirty="0">
                <a:latin typeface="Cambria"/>
                <a:cs typeface="Cambria"/>
              </a:rPr>
              <a:t>miles per  hour.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mbria"/>
              <a:buAutoNum type="arabicPeriod"/>
            </a:pPr>
            <a:endParaRPr sz="950">
              <a:latin typeface="Cambria"/>
              <a:cs typeface="Cambria"/>
            </a:endParaRPr>
          </a:p>
          <a:p>
            <a:pPr marL="241300" marR="5080" indent="-229235">
              <a:lnSpc>
                <a:spcPct val="97800"/>
              </a:lnSpc>
              <a:buAutoNum type="arabicPeriod"/>
              <a:tabLst>
                <a:tab pos="241935" algn="l"/>
              </a:tabLst>
            </a:pPr>
            <a:r>
              <a:rPr sz="1100" spc="-5" dirty="0">
                <a:latin typeface="Cambria"/>
                <a:cs typeface="Cambria"/>
              </a:rPr>
              <a:t>"</a:t>
            </a:r>
            <a:r>
              <a:rPr sz="1100" b="1" spc="-5" dirty="0">
                <a:latin typeface="Cambria"/>
                <a:cs typeface="Cambria"/>
              </a:rPr>
              <a:t>Class </a:t>
            </a:r>
            <a:r>
              <a:rPr sz="1100" b="1" dirty="0">
                <a:latin typeface="Cambria"/>
                <a:cs typeface="Cambria"/>
              </a:rPr>
              <a:t>3 </a:t>
            </a:r>
            <a:r>
              <a:rPr sz="1100" b="1" spc="-5" dirty="0">
                <a:latin typeface="Cambria"/>
                <a:cs typeface="Cambria"/>
              </a:rPr>
              <a:t>electric-assisted bicycle</a:t>
            </a:r>
            <a:r>
              <a:rPr sz="1100" spc="-5" dirty="0">
                <a:latin typeface="Cambria"/>
                <a:cs typeface="Cambria"/>
              </a:rPr>
              <a:t>"  means </a:t>
            </a:r>
            <a:r>
              <a:rPr sz="1100" dirty="0">
                <a:latin typeface="Cambria"/>
                <a:cs typeface="Cambria"/>
              </a:rPr>
              <a:t>an </a:t>
            </a:r>
            <a:r>
              <a:rPr sz="1100" spc="-5" dirty="0">
                <a:latin typeface="Cambria"/>
                <a:cs typeface="Cambria"/>
              </a:rPr>
              <a:t>electric-assisted </a:t>
            </a:r>
            <a:r>
              <a:rPr sz="1100" dirty="0">
                <a:latin typeface="Cambria"/>
                <a:cs typeface="Cambria"/>
              </a:rPr>
              <a:t>bicycle </a:t>
            </a:r>
            <a:r>
              <a:rPr sz="1100" spc="5" dirty="0">
                <a:latin typeface="Cambria"/>
                <a:cs typeface="Cambria"/>
              </a:rPr>
              <a:t>in  </a:t>
            </a:r>
            <a:r>
              <a:rPr sz="1100" dirty="0">
                <a:latin typeface="Cambria"/>
                <a:cs typeface="Cambria"/>
              </a:rPr>
              <a:t>which the motor </a:t>
            </a:r>
            <a:r>
              <a:rPr sz="1100" spc="-5" dirty="0">
                <a:latin typeface="Cambria"/>
                <a:cs typeface="Cambria"/>
              </a:rPr>
              <a:t>provides </a:t>
            </a:r>
            <a:r>
              <a:rPr sz="1100" dirty="0">
                <a:latin typeface="Cambria"/>
                <a:cs typeface="Cambria"/>
              </a:rPr>
              <a:t>assistance</a:t>
            </a:r>
            <a:r>
              <a:rPr sz="1100" spc="-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only  when the </a:t>
            </a:r>
            <a:r>
              <a:rPr sz="1100" spc="-5" dirty="0">
                <a:latin typeface="Cambria"/>
                <a:cs typeface="Cambria"/>
              </a:rPr>
              <a:t>rider is pedaling </a:t>
            </a:r>
            <a:r>
              <a:rPr sz="1100" dirty="0">
                <a:latin typeface="Cambria"/>
                <a:cs typeface="Cambria"/>
              </a:rPr>
              <a:t>and </a:t>
            </a:r>
            <a:r>
              <a:rPr sz="1100" spc="-5" dirty="0">
                <a:latin typeface="Cambria"/>
                <a:cs typeface="Cambria"/>
              </a:rPr>
              <a:t>ceases to  provide assistance </a:t>
            </a:r>
            <a:r>
              <a:rPr sz="1100" dirty="0">
                <a:latin typeface="Cambria"/>
                <a:cs typeface="Cambria"/>
              </a:rPr>
              <a:t>when </a:t>
            </a:r>
            <a:r>
              <a:rPr sz="1100" spc="-5" dirty="0">
                <a:latin typeface="Cambria"/>
                <a:cs typeface="Cambria"/>
              </a:rPr>
              <a:t>the bicycle  reaches the </a:t>
            </a:r>
            <a:r>
              <a:rPr sz="1100" dirty="0">
                <a:latin typeface="Cambria"/>
                <a:cs typeface="Cambria"/>
              </a:rPr>
              <a:t>speed </a:t>
            </a:r>
            <a:r>
              <a:rPr sz="1100" spc="-5" dirty="0">
                <a:latin typeface="Cambria"/>
                <a:cs typeface="Cambria"/>
              </a:rPr>
              <a:t>of twenty-eight </a:t>
            </a:r>
            <a:r>
              <a:rPr sz="1100" dirty="0">
                <a:latin typeface="Cambria"/>
                <a:cs typeface="Cambria"/>
              </a:rPr>
              <a:t>miles  per hour and is </a:t>
            </a:r>
            <a:r>
              <a:rPr sz="1100" spc="-5" dirty="0">
                <a:latin typeface="Cambria"/>
                <a:cs typeface="Cambria"/>
              </a:rPr>
              <a:t>equipped </a:t>
            </a:r>
            <a:r>
              <a:rPr sz="1100" dirty="0">
                <a:latin typeface="Cambria"/>
                <a:cs typeface="Cambria"/>
              </a:rPr>
              <a:t>with a  </a:t>
            </a:r>
            <a:r>
              <a:rPr sz="1100" spc="-5" dirty="0">
                <a:latin typeface="Cambria"/>
                <a:cs typeface="Cambria"/>
              </a:rPr>
              <a:t>speedometer.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187" y="619760"/>
            <a:ext cx="2706370" cy="32131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1755" marR="41910">
              <a:lnSpc>
                <a:spcPct val="97700"/>
              </a:lnSpc>
              <a:spcBef>
                <a:spcPts val="135"/>
              </a:spcBef>
            </a:pP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2"/>
              </a:rPr>
              <a:t>RCW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2"/>
              </a:rPr>
              <a:t>46.04.330</a:t>
            </a:r>
            <a:r>
              <a:rPr sz="1100" spc="-5" dirty="0">
                <a:solidFill>
                  <a:srgbClr val="2C5294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1100" spc="-5" dirty="0">
                <a:latin typeface="Cambria"/>
                <a:cs typeface="Cambria"/>
              </a:rPr>
              <a:t>states </a:t>
            </a:r>
            <a:r>
              <a:rPr sz="1100" b="1" spc="-5" dirty="0">
                <a:latin typeface="Cambria"/>
                <a:cs typeface="Cambria"/>
              </a:rPr>
              <a:t>“Motorcycle</a:t>
            </a:r>
            <a:r>
              <a:rPr sz="1100" spc="-5" dirty="0">
                <a:latin typeface="Cambria"/>
                <a:cs typeface="Cambria"/>
              </a:rPr>
              <a:t>" means  </a:t>
            </a:r>
            <a:r>
              <a:rPr sz="1100" dirty="0">
                <a:latin typeface="Cambria"/>
                <a:cs typeface="Cambria"/>
              </a:rPr>
              <a:t>a motor vehicle </a:t>
            </a:r>
            <a:r>
              <a:rPr sz="1100" spc="-5" dirty="0">
                <a:latin typeface="Cambria"/>
                <a:cs typeface="Cambria"/>
              </a:rPr>
              <a:t>designed to travel </a:t>
            </a:r>
            <a:r>
              <a:rPr sz="1100" dirty="0">
                <a:latin typeface="Cambria"/>
                <a:cs typeface="Cambria"/>
              </a:rPr>
              <a:t>on not  more </a:t>
            </a:r>
            <a:r>
              <a:rPr sz="1100" spc="-5" dirty="0">
                <a:latin typeface="Cambria"/>
                <a:cs typeface="Cambria"/>
              </a:rPr>
              <a:t>than three wheels, not including </a:t>
            </a:r>
            <a:r>
              <a:rPr sz="1100" dirty="0">
                <a:latin typeface="Cambria"/>
                <a:cs typeface="Cambria"/>
              </a:rPr>
              <a:t>any  </a:t>
            </a:r>
            <a:r>
              <a:rPr sz="1100" spc="-5" dirty="0">
                <a:latin typeface="Cambria"/>
                <a:cs typeface="Cambria"/>
              </a:rPr>
              <a:t>stabilizing </a:t>
            </a:r>
            <a:r>
              <a:rPr sz="1100" dirty="0">
                <a:latin typeface="Cambria"/>
                <a:cs typeface="Cambria"/>
              </a:rPr>
              <a:t>conversion </a:t>
            </a:r>
            <a:r>
              <a:rPr sz="1100" spc="-5" dirty="0">
                <a:latin typeface="Cambria"/>
                <a:cs typeface="Cambria"/>
              </a:rPr>
              <a:t>kits, </a:t>
            </a:r>
            <a:r>
              <a:rPr sz="1100" dirty="0">
                <a:latin typeface="Cambria"/>
                <a:cs typeface="Cambria"/>
              </a:rPr>
              <a:t>on which the  </a:t>
            </a:r>
            <a:r>
              <a:rPr sz="1100" spc="-5" dirty="0">
                <a:latin typeface="Cambria"/>
                <a:cs typeface="Cambria"/>
              </a:rPr>
              <a:t>driver:</a:t>
            </a:r>
            <a:endParaRPr sz="1100">
              <a:latin typeface="Cambria"/>
              <a:cs typeface="Cambria"/>
            </a:endParaRPr>
          </a:p>
          <a:p>
            <a:pPr marL="243840" marR="104139" indent="-229235" algn="just">
              <a:lnSpc>
                <a:spcPct val="97700"/>
              </a:lnSpc>
              <a:spcBef>
                <a:spcPts val="545"/>
              </a:spcBef>
              <a:buAutoNum type="arabicPeriod"/>
              <a:tabLst>
                <a:tab pos="244475" algn="l"/>
              </a:tabLst>
            </a:pPr>
            <a:r>
              <a:rPr sz="1100" spc="-5" dirty="0">
                <a:latin typeface="Cambria"/>
                <a:cs typeface="Cambria"/>
              </a:rPr>
              <a:t>Rides </a:t>
            </a:r>
            <a:r>
              <a:rPr sz="1100" dirty="0">
                <a:latin typeface="Cambria"/>
                <a:cs typeface="Cambria"/>
              </a:rPr>
              <a:t>on a </a:t>
            </a:r>
            <a:r>
              <a:rPr sz="1100" spc="-5" dirty="0">
                <a:latin typeface="Cambria"/>
                <a:cs typeface="Cambria"/>
              </a:rPr>
              <a:t>seat </a:t>
            </a:r>
            <a:r>
              <a:rPr sz="1100" dirty="0">
                <a:latin typeface="Cambria"/>
                <a:cs typeface="Cambria"/>
              </a:rPr>
              <a:t>or </a:t>
            </a:r>
            <a:r>
              <a:rPr sz="1100" spc="-5" dirty="0">
                <a:latin typeface="Cambria"/>
                <a:cs typeface="Cambria"/>
              </a:rPr>
              <a:t>saddle </a:t>
            </a:r>
            <a:r>
              <a:rPr sz="1100" dirty="0">
                <a:latin typeface="Cambria"/>
                <a:cs typeface="Cambria"/>
              </a:rPr>
              <a:t>and the </a:t>
            </a:r>
            <a:r>
              <a:rPr sz="1100" spc="-5" dirty="0">
                <a:latin typeface="Cambria"/>
                <a:cs typeface="Cambria"/>
              </a:rPr>
              <a:t>motor  </a:t>
            </a:r>
            <a:r>
              <a:rPr sz="1100" dirty="0">
                <a:latin typeface="Cambria"/>
                <a:cs typeface="Cambria"/>
              </a:rPr>
              <a:t>vehicle </a:t>
            </a:r>
            <a:r>
              <a:rPr sz="1100" spc="-5" dirty="0">
                <a:latin typeface="Cambria"/>
                <a:cs typeface="Cambria"/>
              </a:rPr>
              <a:t>is designed to be steered with </a:t>
            </a:r>
            <a:r>
              <a:rPr sz="1100" dirty="0">
                <a:latin typeface="Cambria"/>
                <a:cs typeface="Cambria"/>
              </a:rPr>
              <a:t>a  </a:t>
            </a:r>
            <a:r>
              <a:rPr sz="1100" spc="-5" dirty="0">
                <a:latin typeface="Cambria"/>
                <a:cs typeface="Cambria"/>
              </a:rPr>
              <a:t>handlebar;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or</a:t>
            </a:r>
            <a:endParaRPr sz="1100">
              <a:latin typeface="Cambria"/>
              <a:cs typeface="Cambria"/>
            </a:endParaRPr>
          </a:p>
          <a:p>
            <a:pPr marL="241300" marR="5080" indent="-229235">
              <a:lnSpc>
                <a:spcPct val="97500"/>
              </a:lnSpc>
              <a:spcBef>
                <a:spcPts val="550"/>
              </a:spcBef>
              <a:buAutoNum type="arabicPeriod"/>
              <a:tabLst>
                <a:tab pos="241935" algn="l"/>
              </a:tabLst>
            </a:pPr>
            <a:r>
              <a:rPr sz="1100" spc="-5" dirty="0">
                <a:latin typeface="Cambria"/>
                <a:cs typeface="Cambria"/>
              </a:rPr>
              <a:t>Rides </a:t>
            </a:r>
            <a:r>
              <a:rPr sz="1100" dirty="0">
                <a:latin typeface="Cambria"/>
                <a:cs typeface="Cambria"/>
              </a:rPr>
              <a:t>on a </a:t>
            </a:r>
            <a:r>
              <a:rPr sz="1100" spc="-5" dirty="0">
                <a:latin typeface="Cambria"/>
                <a:cs typeface="Cambria"/>
              </a:rPr>
              <a:t>seat </a:t>
            </a:r>
            <a:r>
              <a:rPr sz="1100" dirty="0">
                <a:latin typeface="Cambria"/>
                <a:cs typeface="Cambria"/>
              </a:rPr>
              <a:t>in a </a:t>
            </a:r>
            <a:r>
              <a:rPr sz="1100" spc="-5" dirty="0">
                <a:latin typeface="Cambria"/>
                <a:cs typeface="Cambria"/>
              </a:rPr>
              <a:t>partially </a:t>
            </a:r>
            <a:r>
              <a:rPr sz="1100" dirty="0">
                <a:latin typeface="Cambria"/>
                <a:cs typeface="Cambria"/>
              </a:rPr>
              <a:t>or  completely </a:t>
            </a:r>
            <a:r>
              <a:rPr sz="1100" spc="-5" dirty="0">
                <a:latin typeface="Cambria"/>
                <a:cs typeface="Cambria"/>
              </a:rPr>
              <a:t>enclosed seating </a:t>
            </a:r>
            <a:r>
              <a:rPr sz="1100" dirty="0">
                <a:latin typeface="Cambria"/>
                <a:cs typeface="Cambria"/>
              </a:rPr>
              <a:t>area </a:t>
            </a:r>
            <a:r>
              <a:rPr sz="1100" spc="-5" dirty="0">
                <a:latin typeface="Cambria"/>
                <a:cs typeface="Cambria"/>
              </a:rPr>
              <a:t>that is  equipped </a:t>
            </a:r>
            <a:r>
              <a:rPr sz="1100" dirty="0">
                <a:latin typeface="Cambria"/>
                <a:cs typeface="Cambria"/>
              </a:rPr>
              <a:t>with safety </a:t>
            </a:r>
            <a:r>
              <a:rPr sz="1100" spc="-5" dirty="0">
                <a:latin typeface="Cambria"/>
                <a:cs typeface="Cambria"/>
              </a:rPr>
              <a:t>belts </a:t>
            </a:r>
            <a:r>
              <a:rPr sz="1100" dirty="0">
                <a:latin typeface="Cambria"/>
                <a:cs typeface="Cambria"/>
              </a:rPr>
              <a:t>and the</a:t>
            </a:r>
            <a:r>
              <a:rPr sz="1100" spc="-7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motor  vehicle </a:t>
            </a:r>
            <a:r>
              <a:rPr sz="1100" spc="-5" dirty="0">
                <a:latin typeface="Cambria"/>
                <a:cs typeface="Cambria"/>
              </a:rPr>
              <a:t>is designed to be steered with </a:t>
            </a:r>
            <a:r>
              <a:rPr sz="1100" dirty="0">
                <a:latin typeface="Cambria"/>
                <a:cs typeface="Cambria"/>
              </a:rPr>
              <a:t>a  </a:t>
            </a:r>
            <a:r>
              <a:rPr sz="1100" spc="-5" dirty="0">
                <a:latin typeface="Cambria"/>
                <a:cs typeface="Cambria"/>
              </a:rPr>
              <a:t>steering wheel.</a:t>
            </a:r>
            <a:endParaRPr sz="1100">
              <a:latin typeface="Cambria"/>
              <a:cs typeface="Cambria"/>
            </a:endParaRPr>
          </a:p>
          <a:p>
            <a:pPr marL="71755" marR="121285">
              <a:lnSpc>
                <a:spcPct val="97700"/>
              </a:lnSpc>
              <a:spcBef>
                <a:spcPts val="760"/>
              </a:spcBef>
            </a:pPr>
            <a:r>
              <a:rPr sz="1100" spc="-5" dirty="0">
                <a:latin typeface="Cambria"/>
                <a:cs typeface="Cambria"/>
              </a:rPr>
              <a:t>"Motorcycle" excludes </a:t>
            </a:r>
            <a:r>
              <a:rPr sz="1100" dirty="0">
                <a:latin typeface="Cambria"/>
                <a:cs typeface="Cambria"/>
              </a:rPr>
              <a:t>a </a:t>
            </a:r>
            <a:r>
              <a:rPr sz="1100" spc="-5" dirty="0">
                <a:latin typeface="Cambria"/>
                <a:cs typeface="Cambria"/>
              </a:rPr>
              <a:t>farm tractor, </a:t>
            </a:r>
            <a:r>
              <a:rPr sz="1100" dirty="0">
                <a:latin typeface="Cambria"/>
                <a:cs typeface="Cambria"/>
              </a:rPr>
              <a:t>a  power </a:t>
            </a:r>
            <a:r>
              <a:rPr sz="1100" spc="-5" dirty="0">
                <a:latin typeface="Cambria"/>
                <a:cs typeface="Cambria"/>
              </a:rPr>
              <a:t>wheelchair, </a:t>
            </a:r>
            <a:r>
              <a:rPr sz="1100" dirty="0">
                <a:latin typeface="Cambria"/>
                <a:cs typeface="Cambria"/>
              </a:rPr>
              <a:t>an </a:t>
            </a:r>
            <a:r>
              <a:rPr sz="1100" spc="-5" dirty="0">
                <a:latin typeface="Cambria"/>
                <a:cs typeface="Cambria"/>
              </a:rPr>
              <a:t>electric personal  </a:t>
            </a:r>
            <a:r>
              <a:rPr sz="1100" dirty="0">
                <a:latin typeface="Cambria"/>
                <a:cs typeface="Cambria"/>
              </a:rPr>
              <a:t>assistive mobility </a:t>
            </a:r>
            <a:r>
              <a:rPr sz="1100" spc="-5" dirty="0">
                <a:latin typeface="Cambria"/>
                <a:cs typeface="Cambria"/>
              </a:rPr>
              <a:t>device, </a:t>
            </a:r>
            <a:r>
              <a:rPr sz="1100" dirty="0">
                <a:latin typeface="Cambria"/>
                <a:cs typeface="Cambria"/>
              </a:rPr>
              <a:t>a </a:t>
            </a:r>
            <a:r>
              <a:rPr sz="1100" spc="-5" dirty="0">
                <a:latin typeface="Cambria"/>
                <a:cs typeface="Cambria"/>
              </a:rPr>
              <a:t>motorized foot  scooter, </a:t>
            </a:r>
            <a:r>
              <a:rPr sz="1100" dirty="0">
                <a:latin typeface="Cambria"/>
                <a:cs typeface="Cambria"/>
              </a:rPr>
              <a:t>an </a:t>
            </a:r>
            <a:r>
              <a:rPr sz="1100" spc="-5" dirty="0">
                <a:latin typeface="Cambria"/>
                <a:cs typeface="Cambria"/>
              </a:rPr>
              <a:t>electric-assisted </a:t>
            </a:r>
            <a:r>
              <a:rPr sz="1100" dirty="0">
                <a:latin typeface="Cambria"/>
                <a:cs typeface="Cambria"/>
              </a:rPr>
              <a:t>bicycle, and a  </a:t>
            </a:r>
            <a:r>
              <a:rPr sz="1100" spc="-5" dirty="0">
                <a:latin typeface="Cambria"/>
                <a:cs typeface="Cambria"/>
              </a:rPr>
              <a:t>moped.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635" y="4426681"/>
            <a:ext cx="2675890" cy="1831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60325" indent="-635">
              <a:lnSpc>
                <a:spcPct val="97700"/>
              </a:lnSpc>
              <a:spcBef>
                <a:spcPts val="135"/>
              </a:spcBef>
            </a:pP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In short, bicycles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have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pedals. Electric-  assist bicycles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have a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maximum speed of 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20 mph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(when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pedals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are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not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being 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used),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or with the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use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of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pedals the  maximum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speed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is 28</a:t>
            </a:r>
            <a:r>
              <a:rPr sz="1100" b="1" spc="-45" dirty="0">
                <a:solidFill>
                  <a:srgbClr val="2C5294"/>
                </a:solidFill>
                <a:latin typeface="Cambria"/>
                <a:cs typeface="Cambria"/>
              </a:rPr>
              <a:t>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mph.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100">
              <a:latin typeface="Cambria"/>
              <a:cs typeface="Cambria"/>
            </a:endParaRPr>
          </a:p>
          <a:p>
            <a:pPr marL="12700" marR="5080">
              <a:lnSpc>
                <a:spcPct val="97700"/>
              </a:lnSpc>
            </a:pP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A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motorcycle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is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only powered by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a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motor,  regardless of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whether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the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motor is 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battery powered or powered by fuel.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A 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motorcycle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does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not have pedals. Foot 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pegs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are </a:t>
            </a:r>
            <a:r>
              <a:rPr sz="1100" b="1" dirty="0">
                <a:solidFill>
                  <a:srgbClr val="2C5294"/>
                </a:solidFill>
                <a:latin typeface="Cambria"/>
                <a:cs typeface="Cambria"/>
              </a:rPr>
              <a:t>not</a:t>
            </a:r>
            <a:r>
              <a:rPr sz="1100" b="1" spc="-20" dirty="0">
                <a:solidFill>
                  <a:srgbClr val="2C5294"/>
                </a:solidFill>
                <a:latin typeface="Cambria"/>
                <a:cs typeface="Cambria"/>
              </a:rPr>
              <a:t> </a:t>
            </a:r>
            <a:r>
              <a:rPr sz="1100" b="1" spc="-5" dirty="0">
                <a:solidFill>
                  <a:srgbClr val="2C5294"/>
                </a:solidFill>
                <a:latin typeface="Cambria"/>
                <a:cs typeface="Cambria"/>
              </a:rPr>
              <a:t>pedals.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7464" y="6472555"/>
            <a:ext cx="1220393" cy="996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8335" y="4104005"/>
            <a:ext cx="2428239" cy="131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379" y="619759"/>
            <a:ext cx="2664460" cy="551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C5294"/>
                </a:solidFill>
                <a:latin typeface="Cambria"/>
                <a:cs typeface="Cambria"/>
              </a:rPr>
              <a:t>Helmets </a:t>
            </a:r>
            <a:r>
              <a:rPr sz="1200" b="1" dirty="0">
                <a:solidFill>
                  <a:srgbClr val="2C5294"/>
                </a:solidFill>
                <a:latin typeface="Cambria"/>
                <a:cs typeface="Cambria"/>
              </a:rPr>
              <a:t>are </a:t>
            </a:r>
            <a:r>
              <a:rPr sz="1200" b="1" spc="-5" dirty="0">
                <a:solidFill>
                  <a:srgbClr val="2C5294"/>
                </a:solidFill>
                <a:latin typeface="Cambria"/>
                <a:cs typeface="Cambria"/>
              </a:rPr>
              <a:t>Required </a:t>
            </a:r>
            <a:r>
              <a:rPr sz="1200" b="1" dirty="0">
                <a:solidFill>
                  <a:srgbClr val="2C5294"/>
                </a:solidFill>
                <a:latin typeface="Cambria"/>
                <a:cs typeface="Cambria"/>
              </a:rPr>
              <a:t>for </a:t>
            </a:r>
            <a:r>
              <a:rPr sz="1200" b="1" spc="-5" dirty="0">
                <a:solidFill>
                  <a:srgbClr val="2C5294"/>
                </a:solidFill>
                <a:latin typeface="Cambria"/>
                <a:cs typeface="Cambria"/>
              </a:rPr>
              <a:t>All</a:t>
            </a:r>
            <a:r>
              <a:rPr sz="1200" b="1" spc="-35" dirty="0">
                <a:solidFill>
                  <a:srgbClr val="2C5294"/>
                </a:solidFill>
                <a:latin typeface="Cambria"/>
                <a:cs typeface="Cambria"/>
              </a:rPr>
              <a:t> </a:t>
            </a:r>
            <a:r>
              <a:rPr sz="1200" b="1" spc="-5" dirty="0">
                <a:solidFill>
                  <a:srgbClr val="2C5294"/>
                </a:solidFill>
                <a:latin typeface="Cambria"/>
                <a:cs typeface="Cambria"/>
              </a:rPr>
              <a:t>Riders!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mbria"/>
              <a:cs typeface="Cambria"/>
            </a:endParaRPr>
          </a:p>
          <a:p>
            <a:pPr marL="12700" marR="101600">
              <a:lnSpc>
                <a:spcPct val="97800"/>
              </a:lnSpc>
            </a:pPr>
            <a:r>
              <a:rPr sz="1100" dirty="0">
                <a:latin typeface="Cambria"/>
                <a:cs typeface="Cambria"/>
              </a:rPr>
              <a:t>Camas </a:t>
            </a:r>
            <a:r>
              <a:rPr sz="1100" spc="-5" dirty="0">
                <a:latin typeface="Cambria"/>
                <a:cs typeface="Cambria"/>
              </a:rPr>
              <a:t>Municipal Code </a:t>
            </a:r>
            <a:r>
              <a:rPr sz="1100" spc="-5" dirty="0">
                <a:latin typeface="Cambria"/>
                <a:cs typeface="Cambria"/>
                <a:hlinkClick r:id="rId2"/>
              </a:rPr>
              <a:t>(</a:t>
            </a:r>
            <a:r>
              <a:rPr sz="1100" u="sng" spc="-5" dirty="0">
                <a:solidFill>
                  <a:srgbClr val="548235"/>
                </a:solidFill>
                <a:uFill>
                  <a:solidFill>
                    <a:srgbClr val="548235"/>
                  </a:solidFill>
                </a:uFill>
                <a:latin typeface="Cambria"/>
                <a:cs typeface="Cambria"/>
                <a:hlinkClick r:id="rId2"/>
              </a:rPr>
              <a:t>CMC 10.24</a:t>
            </a:r>
            <a:r>
              <a:rPr sz="1100" spc="-5" dirty="0">
                <a:latin typeface="Cambria"/>
                <a:cs typeface="Cambria"/>
                <a:hlinkClick r:id="rId2"/>
              </a:rPr>
              <a:t>) </a:t>
            </a:r>
            <a:r>
              <a:rPr sz="1100" spc="-5" dirty="0">
                <a:latin typeface="Cambria"/>
                <a:cs typeface="Cambria"/>
              </a:rPr>
              <a:t> requires </a:t>
            </a:r>
            <a:r>
              <a:rPr sz="1100" dirty="0">
                <a:latin typeface="Cambria"/>
                <a:cs typeface="Cambria"/>
              </a:rPr>
              <a:t>a </a:t>
            </a:r>
            <a:r>
              <a:rPr sz="1100" spc="-5" dirty="0">
                <a:latin typeface="Cambria"/>
                <a:cs typeface="Cambria"/>
              </a:rPr>
              <a:t>helmet be worn by </a:t>
            </a:r>
            <a:r>
              <a:rPr sz="1100" dirty="0">
                <a:latin typeface="Cambria"/>
                <a:cs typeface="Cambria"/>
              </a:rPr>
              <a:t>all bicyclists  who </a:t>
            </a:r>
            <a:r>
              <a:rPr sz="1100" spc="-5" dirty="0">
                <a:latin typeface="Cambria"/>
                <a:cs typeface="Cambria"/>
              </a:rPr>
              <a:t>ride </a:t>
            </a:r>
            <a:r>
              <a:rPr sz="1100" dirty="0">
                <a:latin typeface="Cambria"/>
                <a:cs typeface="Cambria"/>
              </a:rPr>
              <a:t>in or </a:t>
            </a:r>
            <a:r>
              <a:rPr sz="1100" spc="-5" dirty="0">
                <a:latin typeface="Cambria"/>
                <a:cs typeface="Cambria"/>
              </a:rPr>
              <a:t>upon </a:t>
            </a:r>
            <a:r>
              <a:rPr sz="1100" dirty="0">
                <a:latin typeface="Cambria"/>
                <a:cs typeface="Cambria"/>
              </a:rPr>
              <a:t>any public </a:t>
            </a:r>
            <a:r>
              <a:rPr sz="1100" spc="-5" dirty="0">
                <a:latin typeface="Cambria"/>
                <a:cs typeface="Cambria"/>
              </a:rPr>
              <a:t>area</a:t>
            </a:r>
            <a:r>
              <a:rPr sz="1100" spc="-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within  the </a:t>
            </a:r>
            <a:r>
              <a:rPr sz="1100" spc="-5" dirty="0">
                <a:latin typeface="Cambria"/>
                <a:cs typeface="Cambria"/>
              </a:rPr>
              <a:t>city. Helmets </a:t>
            </a:r>
            <a:r>
              <a:rPr sz="1100" dirty="0">
                <a:latin typeface="Cambria"/>
                <a:cs typeface="Cambria"/>
              </a:rPr>
              <a:t>are </a:t>
            </a:r>
            <a:r>
              <a:rPr sz="1100" spc="-5" dirty="0">
                <a:latin typeface="Cambria"/>
                <a:cs typeface="Cambria"/>
              </a:rPr>
              <a:t>required for  motorcycle operators </a:t>
            </a:r>
            <a:r>
              <a:rPr sz="1100" dirty="0">
                <a:latin typeface="Cambria"/>
                <a:cs typeface="Cambria"/>
              </a:rPr>
              <a:t>and </a:t>
            </a:r>
            <a:r>
              <a:rPr sz="1100" spc="-5" dirty="0">
                <a:latin typeface="Cambria"/>
                <a:cs typeface="Cambria"/>
              </a:rPr>
              <a:t>riders </a:t>
            </a:r>
            <a:r>
              <a:rPr sz="1100" dirty="0">
                <a:latin typeface="Cambria"/>
                <a:cs typeface="Cambria"/>
              </a:rPr>
              <a:t>(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RC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W </a:t>
            </a:r>
            <a:r>
              <a:rPr sz="1100" dirty="0">
                <a:solidFill>
                  <a:srgbClr val="2C5294"/>
                </a:solidFill>
                <a:latin typeface="Cambria"/>
                <a:cs typeface="Cambria"/>
              </a:rPr>
              <a:t> 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46.61.755</a:t>
            </a:r>
            <a:r>
              <a:rPr sz="1100" dirty="0">
                <a:latin typeface="Cambria"/>
                <a:cs typeface="Cambria"/>
                <a:hlinkClick r:id="rId3"/>
              </a:rPr>
              <a:t>).</a:t>
            </a:r>
            <a:endParaRPr sz="1100">
              <a:latin typeface="Cambria"/>
              <a:cs typeface="Cambria"/>
            </a:endParaRPr>
          </a:p>
          <a:p>
            <a:pPr marL="12700" marR="27940">
              <a:lnSpc>
                <a:spcPct val="97600"/>
              </a:lnSpc>
              <a:spcBef>
                <a:spcPts val="595"/>
              </a:spcBef>
            </a:pPr>
            <a:r>
              <a:rPr sz="1100" b="1" dirty="0">
                <a:latin typeface="Cambria"/>
                <a:cs typeface="Cambria"/>
              </a:rPr>
              <a:t>Riding </a:t>
            </a:r>
            <a:r>
              <a:rPr sz="1100" b="1" spc="-5" dirty="0">
                <a:latin typeface="Cambria"/>
                <a:cs typeface="Cambria"/>
              </a:rPr>
              <a:t>on </a:t>
            </a:r>
            <a:r>
              <a:rPr sz="1100" b="1" dirty="0">
                <a:latin typeface="Cambria"/>
                <a:cs typeface="Cambria"/>
              </a:rPr>
              <a:t>a </a:t>
            </a:r>
            <a:r>
              <a:rPr sz="1100" b="1" spc="-5" dirty="0">
                <a:latin typeface="Cambria"/>
                <a:cs typeface="Cambria"/>
              </a:rPr>
              <a:t>roadway </a:t>
            </a:r>
            <a:r>
              <a:rPr sz="1100" dirty="0">
                <a:latin typeface="Cambria"/>
                <a:cs typeface="Cambria"/>
              </a:rPr>
              <a:t>- When </a:t>
            </a:r>
            <a:r>
              <a:rPr sz="1100" spc="-5" dirty="0">
                <a:latin typeface="Cambria"/>
                <a:cs typeface="Cambria"/>
              </a:rPr>
              <a:t>riding </a:t>
            </a:r>
            <a:r>
              <a:rPr sz="1100" dirty="0">
                <a:latin typeface="Cambria"/>
                <a:cs typeface="Cambria"/>
              </a:rPr>
              <a:t>on a  </a:t>
            </a:r>
            <a:r>
              <a:rPr sz="1100" spc="-5" dirty="0">
                <a:latin typeface="Cambria"/>
                <a:cs typeface="Cambria"/>
              </a:rPr>
              <a:t>roadway, </a:t>
            </a:r>
            <a:r>
              <a:rPr sz="1100" dirty="0">
                <a:latin typeface="Cambria"/>
                <a:cs typeface="Cambria"/>
              </a:rPr>
              <a:t>a </a:t>
            </a:r>
            <a:r>
              <a:rPr sz="1100" spc="-5" dirty="0">
                <a:latin typeface="Cambria"/>
                <a:cs typeface="Cambria"/>
              </a:rPr>
              <a:t>bicyclist has </a:t>
            </a:r>
            <a:r>
              <a:rPr sz="1100" dirty="0">
                <a:latin typeface="Cambria"/>
                <a:cs typeface="Cambria"/>
              </a:rPr>
              <a:t>the same </a:t>
            </a:r>
            <a:r>
              <a:rPr sz="1100" spc="-5" dirty="0">
                <a:latin typeface="Cambria"/>
                <a:cs typeface="Cambria"/>
              </a:rPr>
              <a:t>rights </a:t>
            </a:r>
            <a:r>
              <a:rPr sz="1100" dirty="0">
                <a:latin typeface="Cambria"/>
                <a:cs typeface="Cambria"/>
              </a:rPr>
              <a:t>and  </a:t>
            </a:r>
            <a:r>
              <a:rPr sz="1100" spc="-5" dirty="0">
                <a:latin typeface="Cambria"/>
                <a:cs typeface="Cambria"/>
              </a:rPr>
              <a:t>responsibilities </a:t>
            </a:r>
            <a:r>
              <a:rPr sz="1100" dirty="0">
                <a:latin typeface="Cambria"/>
                <a:cs typeface="Cambria"/>
              </a:rPr>
              <a:t>as </a:t>
            </a:r>
            <a:r>
              <a:rPr sz="1100" spc="-5" dirty="0">
                <a:latin typeface="Cambria"/>
                <a:cs typeface="Cambria"/>
              </a:rPr>
              <a:t>vehicle drivers </a:t>
            </a:r>
            <a:r>
              <a:rPr sz="1100" spc="-5" dirty="0">
                <a:latin typeface="Cambria"/>
                <a:cs typeface="Cambria"/>
                <a:hlinkClick r:id="rId3"/>
              </a:rPr>
              <a:t>(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RCW </a:t>
            </a:r>
            <a:r>
              <a:rPr sz="1100" spc="-5" dirty="0">
                <a:solidFill>
                  <a:srgbClr val="2C5294"/>
                </a:solidFill>
                <a:latin typeface="Cambria"/>
                <a:cs typeface="Cambria"/>
              </a:rPr>
              <a:t> 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46.61.755</a:t>
            </a:r>
            <a:r>
              <a:rPr sz="1100" dirty="0">
                <a:latin typeface="Cambria"/>
                <a:cs typeface="Cambria"/>
              </a:rPr>
              <a:t>). A bicycle is a </a:t>
            </a:r>
            <a:r>
              <a:rPr sz="1100" spc="-5" dirty="0">
                <a:latin typeface="Cambria"/>
                <a:cs typeface="Cambria"/>
              </a:rPr>
              <a:t>legal vehicle, </a:t>
            </a:r>
            <a:r>
              <a:rPr sz="1100" dirty="0">
                <a:latin typeface="Cambria"/>
                <a:cs typeface="Cambria"/>
              </a:rPr>
              <a:t>just  like a </a:t>
            </a:r>
            <a:r>
              <a:rPr sz="1100" spc="-5" dirty="0">
                <a:latin typeface="Cambria"/>
                <a:cs typeface="Cambria"/>
              </a:rPr>
              <a:t>car. Bicyclists </a:t>
            </a:r>
            <a:r>
              <a:rPr sz="1100" dirty="0">
                <a:latin typeface="Cambria"/>
                <a:cs typeface="Cambria"/>
              </a:rPr>
              <a:t>who </a:t>
            </a:r>
            <a:r>
              <a:rPr sz="1100" spc="-5" dirty="0">
                <a:latin typeface="Cambria"/>
                <a:cs typeface="Cambria"/>
              </a:rPr>
              <a:t>violate traffic laws  </a:t>
            </a:r>
            <a:r>
              <a:rPr sz="1100" dirty="0">
                <a:latin typeface="Cambria"/>
                <a:cs typeface="Cambria"/>
              </a:rPr>
              <a:t>may </a:t>
            </a:r>
            <a:r>
              <a:rPr sz="1100" spc="-5" dirty="0">
                <a:latin typeface="Cambria"/>
                <a:cs typeface="Cambria"/>
              </a:rPr>
              <a:t>be ticketed (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RCW</a:t>
            </a:r>
            <a:r>
              <a:rPr sz="1100" u="sng" spc="-20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46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4"/>
              </a:rPr>
              <a:t>.61.750</a:t>
            </a:r>
            <a:r>
              <a:rPr sz="1100" u="sng" spc="-5" dirty="0"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4"/>
              </a:rPr>
              <a:t>).</a:t>
            </a:r>
            <a:endParaRPr sz="1100">
              <a:latin typeface="Cambria"/>
              <a:cs typeface="Cambria"/>
            </a:endParaRPr>
          </a:p>
          <a:p>
            <a:pPr marL="12700" marR="5080">
              <a:lnSpc>
                <a:spcPct val="97700"/>
              </a:lnSpc>
              <a:spcBef>
                <a:spcPts val="595"/>
              </a:spcBef>
            </a:pPr>
            <a:r>
              <a:rPr sz="1100" b="1" dirty="0">
                <a:latin typeface="Cambria"/>
                <a:cs typeface="Cambria"/>
              </a:rPr>
              <a:t>Riding </a:t>
            </a:r>
            <a:r>
              <a:rPr sz="1100" b="1" spc="-5" dirty="0">
                <a:latin typeface="Cambria"/>
                <a:cs typeface="Cambria"/>
              </a:rPr>
              <a:t>on </a:t>
            </a:r>
            <a:r>
              <a:rPr sz="1100" b="1" dirty="0">
                <a:latin typeface="Cambria"/>
                <a:cs typeface="Cambria"/>
              </a:rPr>
              <a:t>a </a:t>
            </a:r>
            <a:r>
              <a:rPr sz="1100" b="1" spc="-5" dirty="0">
                <a:latin typeface="Cambria"/>
                <a:cs typeface="Cambria"/>
              </a:rPr>
              <a:t>sidewalk </a:t>
            </a:r>
            <a:r>
              <a:rPr sz="1100" dirty="0">
                <a:latin typeface="Cambria"/>
                <a:cs typeface="Cambria"/>
              </a:rPr>
              <a:t>- When </a:t>
            </a:r>
            <a:r>
              <a:rPr sz="1100" spc="-5" dirty="0">
                <a:latin typeface="Cambria"/>
                <a:cs typeface="Cambria"/>
              </a:rPr>
              <a:t>riding </a:t>
            </a:r>
            <a:r>
              <a:rPr sz="1100" dirty="0">
                <a:latin typeface="Cambria"/>
                <a:cs typeface="Cambria"/>
              </a:rPr>
              <a:t>on a  sidewalk or a </a:t>
            </a:r>
            <a:r>
              <a:rPr sz="1100" spc="-5" dirty="0">
                <a:latin typeface="Cambria"/>
                <a:cs typeface="Cambria"/>
              </a:rPr>
              <a:t>crosswalk, </a:t>
            </a:r>
            <a:r>
              <a:rPr sz="1100" dirty="0">
                <a:latin typeface="Cambria"/>
                <a:cs typeface="Cambria"/>
              </a:rPr>
              <a:t>a bicyclist has </a:t>
            </a:r>
            <a:r>
              <a:rPr sz="1100" spc="-5" dirty="0">
                <a:latin typeface="Cambria"/>
                <a:cs typeface="Cambria"/>
              </a:rPr>
              <a:t>the  </a:t>
            </a:r>
            <a:r>
              <a:rPr sz="1100" dirty="0">
                <a:latin typeface="Cambria"/>
                <a:cs typeface="Cambria"/>
              </a:rPr>
              <a:t>same </a:t>
            </a:r>
            <a:r>
              <a:rPr sz="1100" spc="-5" dirty="0">
                <a:latin typeface="Cambria"/>
                <a:cs typeface="Cambria"/>
              </a:rPr>
              <a:t>rights </a:t>
            </a:r>
            <a:r>
              <a:rPr sz="1100" dirty="0">
                <a:latin typeface="Cambria"/>
                <a:cs typeface="Cambria"/>
              </a:rPr>
              <a:t>and </a:t>
            </a:r>
            <a:r>
              <a:rPr sz="1100" spc="-5" dirty="0">
                <a:latin typeface="Cambria"/>
                <a:cs typeface="Cambria"/>
              </a:rPr>
              <a:t>responsibilities </a:t>
            </a:r>
            <a:r>
              <a:rPr sz="1100" spc="-10" dirty="0">
                <a:latin typeface="Cambria"/>
                <a:cs typeface="Cambria"/>
              </a:rPr>
              <a:t>as </a:t>
            </a:r>
            <a:r>
              <a:rPr sz="1100" dirty="0">
                <a:latin typeface="Cambria"/>
                <a:cs typeface="Cambria"/>
              </a:rPr>
              <a:t>a  </a:t>
            </a:r>
            <a:r>
              <a:rPr sz="1100" spc="-5" dirty="0">
                <a:latin typeface="Cambria"/>
                <a:cs typeface="Cambria"/>
              </a:rPr>
              <a:t>pedestrian (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RCW 46.61.755</a:t>
            </a:r>
            <a:r>
              <a:rPr sz="1100" spc="-5" dirty="0">
                <a:latin typeface="Cambria"/>
                <a:cs typeface="Cambria"/>
                <a:hlinkClick r:id="rId3"/>
              </a:rPr>
              <a:t>).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3"/>
              </a:rPr>
              <a:t>Cl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ass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3"/>
              </a:rPr>
              <a:t>3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  <a:hlinkClick r:id="rId3"/>
              </a:rPr>
              <a:t>e-bike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 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are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forbidden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on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sidewalks</a:t>
            </a:r>
            <a:r>
              <a:rPr sz="1100" spc="-5" dirty="0">
                <a:latin typeface="Cambria"/>
                <a:cs typeface="Cambria"/>
              </a:rPr>
              <a:t> unless there is  no alternative to traveling </a:t>
            </a:r>
            <a:r>
              <a:rPr sz="1100" dirty="0">
                <a:latin typeface="Cambria"/>
                <a:cs typeface="Cambria"/>
              </a:rPr>
              <a:t>over a sidewalk  as </a:t>
            </a:r>
            <a:r>
              <a:rPr sz="1100" spc="-5" dirty="0">
                <a:latin typeface="Cambria"/>
                <a:cs typeface="Cambria"/>
              </a:rPr>
              <a:t>part </a:t>
            </a:r>
            <a:r>
              <a:rPr sz="1100" dirty="0">
                <a:latin typeface="Cambria"/>
                <a:cs typeface="Cambria"/>
              </a:rPr>
              <a:t>of a </a:t>
            </a:r>
            <a:r>
              <a:rPr sz="1100" spc="-5" dirty="0">
                <a:latin typeface="Cambria"/>
                <a:cs typeface="Cambria"/>
              </a:rPr>
              <a:t>bicycle </a:t>
            </a:r>
            <a:r>
              <a:rPr sz="1100" dirty="0">
                <a:latin typeface="Cambria"/>
                <a:cs typeface="Cambria"/>
              </a:rPr>
              <a:t>or </a:t>
            </a:r>
            <a:r>
              <a:rPr sz="1100" spc="-5" dirty="0">
                <a:latin typeface="Cambria"/>
                <a:cs typeface="Cambria"/>
              </a:rPr>
              <a:t>pedestrian path </a:t>
            </a:r>
            <a:r>
              <a:rPr sz="1100" dirty="0">
                <a:latin typeface="Cambria"/>
                <a:cs typeface="Cambria"/>
              </a:rPr>
              <a:t>or if  </a:t>
            </a:r>
            <a:r>
              <a:rPr sz="1100" spc="-5" dirty="0">
                <a:latin typeface="Cambria"/>
                <a:cs typeface="Cambria"/>
              </a:rPr>
              <a:t>authorized </a:t>
            </a:r>
            <a:r>
              <a:rPr sz="1100" dirty="0">
                <a:latin typeface="Cambria"/>
                <a:cs typeface="Cambria"/>
              </a:rPr>
              <a:t>as </a:t>
            </a:r>
            <a:r>
              <a:rPr sz="1100" spc="-5" dirty="0">
                <a:latin typeface="Cambria"/>
                <a:cs typeface="Cambria"/>
              </a:rPr>
              <a:t>acceptable by </a:t>
            </a:r>
            <a:r>
              <a:rPr sz="1100" dirty="0">
                <a:latin typeface="Cambria"/>
                <a:cs typeface="Cambria"/>
              </a:rPr>
              <a:t>local </a:t>
            </a:r>
            <a:r>
              <a:rPr sz="1100" spc="-5" dirty="0">
                <a:latin typeface="Cambria"/>
                <a:cs typeface="Cambria"/>
              </a:rPr>
              <a:t>ordinance  </a:t>
            </a:r>
            <a:r>
              <a:rPr sz="1100" dirty="0">
                <a:latin typeface="Cambria"/>
                <a:cs typeface="Cambria"/>
              </a:rPr>
              <a:t>(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RCW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46.61.710</a:t>
            </a:r>
            <a:r>
              <a:rPr sz="1100" spc="-5" dirty="0">
                <a:latin typeface="Cambria"/>
                <a:cs typeface="Cambria"/>
              </a:rPr>
              <a:t>) </a:t>
            </a:r>
            <a:r>
              <a:rPr sz="1100" spc="-5" dirty="0">
                <a:latin typeface="Cambria"/>
                <a:cs typeface="Cambria"/>
                <a:hlinkClick r:id="rId5"/>
              </a:rPr>
              <a:t>Camas </a:t>
            </a:r>
            <a:r>
              <a:rPr sz="1100" dirty="0">
                <a:latin typeface="Cambria"/>
                <a:cs typeface="Cambria"/>
                <a:hlinkClick r:id="rId5"/>
              </a:rPr>
              <a:t>C</a:t>
            </a:r>
            <a:r>
              <a:rPr sz="1100" dirty="0">
                <a:latin typeface="Cambria"/>
                <a:cs typeface="Cambria"/>
              </a:rPr>
              <a:t>ity </a:t>
            </a:r>
            <a:r>
              <a:rPr sz="1100" spc="-5" dirty="0">
                <a:latin typeface="Cambria"/>
                <a:cs typeface="Cambria"/>
                <a:hlinkClick r:id="rId5"/>
              </a:rPr>
              <a:t>Code p</a:t>
            </a:r>
            <a:r>
              <a:rPr sz="1100" spc="-5" dirty="0">
                <a:latin typeface="Cambria"/>
                <a:cs typeface="Cambria"/>
              </a:rPr>
              <a:t>rohibits  riding bicycles </a:t>
            </a:r>
            <a:r>
              <a:rPr sz="1100" dirty="0">
                <a:latin typeface="Cambria"/>
                <a:cs typeface="Cambria"/>
              </a:rPr>
              <a:t>on </a:t>
            </a:r>
            <a:r>
              <a:rPr sz="1100" spc="-5" dirty="0">
                <a:latin typeface="Cambria"/>
                <a:cs typeface="Cambria"/>
              </a:rPr>
              <a:t>sidewalks </a:t>
            </a:r>
            <a:r>
              <a:rPr sz="1100" dirty="0">
                <a:latin typeface="Cambria"/>
                <a:cs typeface="Cambria"/>
              </a:rPr>
              <a:t>in the  </a:t>
            </a:r>
            <a:r>
              <a:rPr sz="1100" spc="-5" dirty="0">
                <a:latin typeface="Cambria"/>
                <a:cs typeface="Cambria"/>
              </a:rPr>
              <a:t>Downtown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District.</a:t>
            </a:r>
            <a:endParaRPr sz="1100">
              <a:latin typeface="Cambria"/>
              <a:cs typeface="Cambria"/>
            </a:endParaRPr>
          </a:p>
          <a:p>
            <a:pPr marL="12700" marR="80645">
              <a:lnSpc>
                <a:spcPct val="97600"/>
              </a:lnSpc>
              <a:spcBef>
                <a:spcPts val="605"/>
              </a:spcBef>
            </a:pPr>
            <a:r>
              <a:rPr sz="1100" b="1" spc="-5" dirty="0">
                <a:latin typeface="Cambria"/>
                <a:cs typeface="Cambria"/>
              </a:rPr>
              <a:t>Shared-use paths and trails </a:t>
            </a:r>
            <a:r>
              <a:rPr sz="1100" dirty="0">
                <a:latin typeface="Cambria"/>
                <a:cs typeface="Cambria"/>
              </a:rPr>
              <a:t>– </a:t>
            </a:r>
            <a:r>
              <a:rPr sz="1100" spc="-5" dirty="0">
                <a:latin typeface="Cambria"/>
                <a:cs typeface="Cambria"/>
              </a:rPr>
              <a:t>Class </a:t>
            </a:r>
            <a:r>
              <a:rPr sz="1100" dirty="0">
                <a:latin typeface="Cambria"/>
                <a:cs typeface="Cambria"/>
              </a:rPr>
              <a:t>1 and  2 </a:t>
            </a:r>
            <a:r>
              <a:rPr sz="1100" spc="-5" dirty="0">
                <a:latin typeface="Cambria"/>
                <a:cs typeface="Cambria"/>
              </a:rPr>
              <a:t>e-bikes </a:t>
            </a:r>
            <a:r>
              <a:rPr sz="1100" dirty="0">
                <a:latin typeface="Cambria"/>
                <a:cs typeface="Cambria"/>
              </a:rPr>
              <a:t>are </a:t>
            </a:r>
            <a:r>
              <a:rPr sz="1100" spc="-5" dirty="0">
                <a:latin typeface="Cambria"/>
                <a:cs typeface="Cambria"/>
              </a:rPr>
              <a:t>allowed </a:t>
            </a:r>
            <a:r>
              <a:rPr sz="1100" dirty="0">
                <a:latin typeface="Cambria"/>
                <a:cs typeface="Cambria"/>
              </a:rPr>
              <a:t>on </a:t>
            </a:r>
            <a:r>
              <a:rPr sz="1100" spc="-5" dirty="0">
                <a:latin typeface="Cambria"/>
                <a:cs typeface="Cambria"/>
              </a:rPr>
              <a:t>shared- </a:t>
            </a:r>
            <a:r>
              <a:rPr sz="1100" dirty="0">
                <a:latin typeface="Cambria"/>
                <a:cs typeface="Cambria"/>
              </a:rPr>
              <a:t>use </a:t>
            </a:r>
            <a:r>
              <a:rPr sz="1100" spc="-5" dirty="0">
                <a:latin typeface="Cambria"/>
                <a:cs typeface="Cambria"/>
              </a:rPr>
              <a:t>paths.  Class </a:t>
            </a:r>
            <a:r>
              <a:rPr sz="1100" dirty="0">
                <a:latin typeface="Cambria"/>
                <a:cs typeface="Cambria"/>
              </a:rPr>
              <a:t>3 </a:t>
            </a:r>
            <a:r>
              <a:rPr sz="1100" spc="-5" dirty="0">
                <a:latin typeface="Cambria"/>
                <a:cs typeface="Cambria"/>
              </a:rPr>
              <a:t>e-bikes </a:t>
            </a:r>
            <a:r>
              <a:rPr sz="1100" dirty="0">
                <a:latin typeface="Cambria"/>
                <a:cs typeface="Cambria"/>
              </a:rPr>
              <a:t>are not </a:t>
            </a:r>
            <a:r>
              <a:rPr sz="1100" spc="-5" dirty="0">
                <a:latin typeface="Cambria"/>
                <a:cs typeface="Cambria"/>
              </a:rPr>
              <a:t>allowed </a:t>
            </a:r>
            <a:r>
              <a:rPr sz="1100" dirty="0">
                <a:latin typeface="Cambria"/>
                <a:cs typeface="Cambria"/>
              </a:rPr>
              <a:t>on </a:t>
            </a:r>
            <a:r>
              <a:rPr sz="1100" spc="-5" dirty="0">
                <a:latin typeface="Cambria"/>
                <a:cs typeface="Cambria"/>
              </a:rPr>
              <a:t>shared-  </a:t>
            </a:r>
            <a:r>
              <a:rPr sz="1100" dirty="0">
                <a:latin typeface="Cambria"/>
                <a:cs typeface="Cambria"/>
              </a:rPr>
              <a:t>use </a:t>
            </a:r>
            <a:r>
              <a:rPr sz="1100" spc="-5" dirty="0">
                <a:latin typeface="Cambria"/>
                <a:cs typeface="Cambria"/>
              </a:rPr>
              <a:t>paths.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All classes of e-bikes are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not 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allowed on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trails designated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non- 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motorized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or that have a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natural surface 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(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RCW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 46.61.710</a:t>
            </a:r>
            <a:r>
              <a:rPr sz="1100" u="sng" spc="-5" dirty="0">
                <a:uFill>
                  <a:solidFill>
                    <a:srgbClr val="2C5294"/>
                  </a:solidFill>
                </a:uFill>
                <a:latin typeface="Cambria"/>
                <a:cs typeface="Cambria"/>
              </a:rPr>
              <a:t>)</a:t>
            </a:r>
            <a:r>
              <a:rPr sz="1100" spc="-5" dirty="0">
                <a:latin typeface="Cambria"/>
                <a:cs typeface="Cambria"/>
              </a:rPr>
              <a:t>.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519" y="782828"/>
            <a:ext cx="2672715" cy="1847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C5294"/>
                </a:solidFill>
                <a:latin typeface="Cambria"/>
                <a:cs typeface="Cambria"/>
              </a:rPr>
              <a:t>Motorcycles Require </a:t>
            </a:r>
            <a:r>
              <a:rPr sz="1200" b="1" dirty="0">
                <a:solidFill>
                  <a:srgbClr val="2C5294"/>
                </a:solidFill>
                <a:latin typeface="Cambria"/>
                <a:cs typeface="Cambria"/>
              </a:rPr>
              <a:t>a </a:t>
            </a:r>
            <a:r>
              <a:rPr sz="1200" b="1" spc="-5" dirty="0">
                <a:solidFill>
                  <a:srgbClr val="2C5294"/>
                </a:solidFill>
                <a:latin typeface="Cambria"/>
                <a:cs typeface="Cambria"/>
              </a:rPr>
              <a:t>State Permit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mbria"/>
              <a:cs typeface="Cambria"/>
            </a:endParaRPr>
          </a:p>
          <a:p>
            <a:pPr marL="12700" marR="5080">
              <a:lnSpc>
                <a:spcPts val="1290"/>
              </a:lnSpc>
            </a:pPr>
            <a:r>
              <a:rPr sz="1100" dirty="0">
                <a:latin typeface="Cambria"/>
                <a:cs typeface="Cambria"/>
              </a:rPr>
              <a:t>In </a:t>
            </a:r>
            <a:r>
              <a:rPr sz="1100" spc="-5" dirty="0">
                <a:latin typeface="Cambria"/>
                <a:cs typeface="Cambria"/>
              </a:rPr>
              <a:t>Washington State, motorcycle riders need  </a:t>
            </a:r>
            <a:r>
              <a:rPr sz="1100" dirty="0">
                <a:latin typeface="Cambria"/>
                <a:cs typeface="Cambria"/>
              </a:rPr>
              <a:t>a </a:t>
            </a:r>
            <a:r>
              <a:rPr sz="1100" spc="-5" dirty="0">
                <a:latin typeface="Cambria"/>
                <a:cs typeface="Cambria"/>
              </a:rPr>
              <a:t>permit (starting </a:t>
            </a:r>
            <a:r>
              <a:rPr sz="1100" dirty="0">
                <a:latin typeface="Cambria"/>
                <a:cs typeface="Cambria"/>
              </a:rPr>
              <a:t>at age </a:t>
            </a:r>
            <a:r>
              <a:rPr sz="1100" spc="-5" dirty="0">
                <a:latin typeface="Cambria"/>
                <a:cs typeface="Cambria"/>
              </a:rPr>
              <a:t>16) </a:t>
            </a:r>
            <a:r>
              <a:rPr sz="1100" dirty="0">
                <a:latin typeface="Cambria"/>
                <a:cs typeface="Cambria"/>
              </a:rPr>
              <a:t>or an  </a:t>
            </a:r>
            <a:r>
              <a:rPr sz="1100" spc="-5" dirty="0">
                <a:latin typeface="Cambria"/>
                <a:cs typeface="Cambria"/>
              </a:rPr>
              <a:t>endorsement </a:t>
            </a:r>
            <a:r>
              <a:rPr sz="1100" dirty="0">
                <a:latin typeface="Cambria"/>
                <a:cs typeface="Cambria"/>
              </a:rPr>
              <a:t>(for </a:t>
            </a:r>
            <a:r>
              <a:rPr sz="1100" spc="-5" dirty="0">
                <a:latin typeface="Cambria"/>
                <a:cs typeface="Cambria"/>
              </a:rPr>
              <a:t>those </a:t>
            </a:r>
            <a:r>
              <a:rPr sz="1100" spc="-10" dirty="0">
                <a:latin typeface="Cambria"/>
                <a:cs typeface="Cambria"/>
              </a:rPr>
              <a:t>18 </a:t>
            </a:r>
            <a:r>
              <a:rPr sz="1100" dirty="0">
                <a:latin typeface="Cambria"/>
                <a:cs typeface="Cambria"/>
              </a:rPr>
              <a:t>and older). The  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2"/>
              </a:rPr>
              <a:t>RCW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2"/>
              </a:rPr>
              <a:t>Title </a:t>
            </a:r>
            <a:r>
              <a:rPr sz="1100" u="sng" spc="-10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2"/>
              </a:rPr>
              <a:t>46</a:t>
            </a:r>
            <a:r>
              <a:rPr sz="1100" spc="-10" dirty="0">
                <a:solidFill>
                  <a:srgbClr val="2C5294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1100" spc="-5" dirty="0">
                <a:latin typeface="Cambria"/>
                <a:cs typeface="Cambria"/>
              </a:rPr>
              <a:t>outlines </a:t>
            </a:r>
            <a:r>
              <a:rPr sz="1100" dirty="0">
                <a:latin typeface="Cambria"/>
                <a:cs typeface="Cambria"/>
              </a:rPr>
              <a:t>the </a:t>
            </a:r>
            <a:r>
              <a:rPr sz="1100" spc="-70" dirty="0">
                <a:latin typeface="Cambria"/>
                <a:cs typeface="Cambria"/>
              </a:rPr>
              <a:t>speci�ic  </a:t>
            </a:r>
            <a:r>
              <a:rPr sz="1100" spc="-5" dirty="0">
                <a:latin typeface="Cambria"/>
                <a:cs typeface="Cambria"/>
              </a:rPr>
              <a:t>requirements </a:t>
            </a:r>
            <a:r>
              <a:rPr sz="1100" dirty="0">
                <a:latin typeface="Cambria"/>
                <a:cs typeface="Cambria"/>
              </a:rPr>
              <a:t>for </a:t>
            </a:r>
            <a:r>
              <a:rPr sz="1100" spc="-5" dirty="0">
                <a:latin typeface="Cambria"/>
                <a:cs typeface="Cambria"/>
              </a:rPr>
              <a:t>equipment </a:t>
            </a:r>
            <a:r>
              <a:rPr sz="1100" dirty="0">
                <a:latin typeface="Cambria"/>
                <a:cs typeface="Cambria"/>
              </a:rPr>
              <a:t>and licensing.  </a:t>
            </a:r>
            <a:r>
              <a:rPr sz="1100" spc="-5" dirty="0">
                <a:latin typeface="Cambria"/>
                <a:cs typeface="Cambria"/>
              </a:rPr>
              <a:t>Riders </a:t>
            </a:r>
            <a:r>
              <a:rPr sz="1100" dirty="0">
                <a:latin typeface="Cambria"/>
                <a:cs typeface="Cambria"/>
              </a:rPr>
              <a:t>under </a:t>
            </a:r>
            <a:r>
              <a:rPr sz="1100" spc="-10" dirty="0">
                <a:latin typeface="Cambria"/>
                <a:cs typeface="Cambria"/>
              </a:rPr>
              <a:t>18 </a:t>
            </a:r>
            <a:r>
              <a:rPr sz="1100" dirty="0">
                <a:latin typeface="Cambria"/>
                <a:cs typeface="Cambria"/>
              </a:rPr>
              <a:t>must </a:t>
            </a:r>
            <a:r>
              <a:rPr sz="1100" spc="-5" dirty="0">
                <a:latin typeface="Cambria"/>
                <a:cs typeface="Cambria"/>
              </a:rPr>
              <a:t>have parental consent  </a:t>
            </a:r>
            <a:r>
              <a:rPr sz="1100" dirty="0">
                <a:latin typeface="Cambria"/>
                <a:cs typeface="Cambria"/>
              </a:rPr>
              <a:t>and complete a </a:t>
            </a:r>
            <a:r>
              <a:rPr sz="1100" spc="-5" dirty="0">
                <a:latin typeface="Cambria"/>
                <a:cs typeface="Cambria"/>
              </a:rPr>
              <a:t>motorcycle </a:t>
            </a:r>
            <a:r>
              <a:rPr sz="1100" dirty="0">
                <a:latin typeface="Cambria"/>
                <a:cs typeface="Cambria"/>
              </a:rPr>
              <a:t>safety </a:t>
            </a:r>
            <a:r>
              <a:rPr sz="1100" spc="-5" dirty="0">
                <a:latin typeface="Cambria"/>
                <a:cs typeface="Cambria"/>
              </a:rPr>
              <a:t>course,  according to </a:t>
            </a:r>
            <a:r>
              <a:rPr sz="1100" dirty="0">
                <a:latin typeface="Cambria"/>
                <a:cs typeface="Cambria"/>
              </a:rPr>
              <a:t>the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Washington State </a:t>
            </a:r>
            <a:r>
              <a:rPr sz="1100" spc="-5" dirty="0">
                <a:solidFill>
                  <a:srgbClr val="2C5294"/>
                </a:solidFill>
                <a:latin typeface="Cambria"/>
                <a:cs typeface="Cambria"/>
              </a:rPr>
              <a:t>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Department </a:t>
            </a:r>
            <a:r>
              <a:rPr sz="1100" u="sng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of</a:t>
            </a:r>
            <a:r>
              <a:rPr sz="1100" u="sng" spc="-10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1100" u="sng" spc="-5" dirty="0">
                <a:solidFill>
                  <a:srgbClr val="2C5294"/>
                </a:solidFill>
                <a:uFill>
                  <a:solidFill>
                    <a:srgbClr val="2C5294"/>
                  </a:solidFill>
                </a:uFill>
                <a:latin typeface="Cambria"/>
                <a:cs typeface="Cambria"/>
                <a:hlinkClick r:id="rId3"/>
              </a:rPr>
              <a:t>Licensing</a:t>
            </a:r>
            <a:r>
              <a:rPr sz="1100" spc="-5" dirty="0">
                <a:latin typeface="Cambria"/>
                <a:cs typeface="Cambria"/>
                <a:hlinkClick r:id="rId3"/>
              </a:rPr>
              <a:t>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601" y="5305425"/>
            <a:ext cx="2446019" cy="1973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7284" y="3596005"/>
            <a:ext cx="2446642" cy="1674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6174" y="3080385"/>
            <a:ext cx="2428873" cy="131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853</Words>
  <Application>Microsoft Office PowerPoint</Application>
  <PresentationFormat>Custom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Shawna Sommerville</dc:creator>
  <cp:lastModifiedBy>Shawna Sommerville</cp:lastModifiedBy>
  <cp:revision>2</cp:revision>
  <dcterms:created xsi:type="dcterms:W3CDTF">2025-10-23T15:48:14Z</dcterms:created>
  <dcterms:modified xsi:type="dcterms:W3CDTF">2025-10-23T15:51:03Z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2025-10-07T00:00:00Z</vt:filetime>
  </property>
  <property fmtid="{D5CDD505-2E9C-101B-9397-08002B2CF9AE}" pid="3" name="Creator">
    <vt:lpwstr>Adobe Acrobat Pro 2017 17.12.30262</vt:lpwstr>
  </property>
  <property fmtid="{D5CDD505-2E9C-101B-9397-08002B2CF9AE}" pid="4" name="LastSaved">
    <vt:filetime>2025-10-23T00:00:00Z</vt:filetime>
  </property>
</Properties>
</file>